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8" r:id="rId3"/>
    <p:sldId id="263" r:id="rId4"/>
    <p:sldId id="267" r:id="rId5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042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07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72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77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85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0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8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611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1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505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1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E6C5-CF8A-4881-95E6-A878CDF59953}" type="datetimeFigureOut">
              <a:rPr lang="es-EC" smtClean="0"/>
              <a:t>12/02/2019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2017-0434-4166-AEB5-E63EC25D9C69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2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8579" y="1200787"/>
            <a:ext cx="1102535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0070C0"/>
                </a:solidFill>
              </a:rPr>
              <a:t>FIRMA DEL CONTRATO: </a:t>
            </a:r>
          </a:p>
          <a:p>
            <a:pPr algn="ctr"/>
            <a:endParaRPr lang="es-EC" sz="2000" b="1" dirty="0">
              <a:solidFill>
                <a:srgbClr val="002060"/>
              </a:solidFill>
            </a:endParaRPr>
          </a:p>
          <a:p>
            <a:pPr algn="ctr"/>
            <a:r>
              <a:rPr lang="es-EC" sz="3600" b="1" dirty="0">
                <a:solidFill>
                  <a:srgbClr val="002060"/>
                </a:solidFill>
              </a:rPr>
              <a:t>EQUIPAMIENTO DE LA ESTACIÓN DE BOMBEO (EB-ML3) E INSTALACIÓN DE LA LÍNEA DE IMPULSIÓN DESDE LA EB-ML3 HASTA LA PLANTA DE TRATAMIENTO “MI LOTE”</a:t>
            </a:r>
            <a:endParaRPr lang="es-EC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28" y="4486681"/>
            <a:ext cx="1207294" cy="10368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28" y="4562881"/>
            <a:ext cx="1829971" cy="6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1061545" y="1133856"/>
            <a:ext cx="9505971" cy="4667854"/>
            <a:chOff x="614112" y="1133856"/>
            <a:chExt cx="8429404" cy="3825124"/>
          </a:xfrm>
        </p:grpSpPr>
        <p:grpSp>
          <p:nvGrpSpPr>
            <p:cNvPr id="26" name="Grupo 25"/>
            <p:cNvGrpSpPr/>
            <p:nvPr/>
          </p:nvGrpSpPr>
          <p:grpSpPr>
            <a:xfrm>
              <a:off x="614112" y="1133856"/>
              <a:ext cx="8429404" cy="3825124"/>
              <a:chOff x="614112" y="1133856"/>
              <a:chExt cx="8429404" cy="3825124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614112" y="1133856"/>
                <a:ext cx="8429404" cy="3825124"/>
                <a:chOff x="614112" y="1133856"/>
                <a:chExt cx="8429404" cy="3825124"/>
              </a:xfrm>
            </p:grpSpPr>
            <p:grpSp>
              <p:nvGrpSpPr>
                <p:cNvPr id="15" name="Grupo 14"/>
                <p:cNvGrpSpPr/>
                <p:nvPr/>
              </p:nvGrpSpPr>
              <p:grpSpPr>
                <a:xfrm>
                  <a:off x="614112" y="1133856"/>
                  <a:ext cx="8429404" cy="3825124"/>
                  <a:chOff x="614112" y="1133856"/>
                  <a:chExt cx="8429404" cy="3825124"/>
                </a:xfrm>
              </p:grpSpPr>
              <p:grpSp>
                <p:nvGrpSpPr>
                  <p:cNvPr id="14" name="Grupo 13"/>
                  <p:cNvGrpSpPr/>
                  <p:nvPr/>
                </p:nvGrpSpPr>
                <p:grpSpPr>
                  <a:xfrm>
                    <a:off x="614112" y="1133856"/>
                    <a:ext cx="8429404" cy="3825124"/>
                    <a:chOff x="614112" y="1133856"/>
                    <a:chExt cx="8429404" cy="3825124"/>
                  </a:xfrm>
                </p:grpSpPr>
                <p:grpSp>
                  <p:nvGrpSpPr>
                    <p:cNvPr id="19" name="Grupo 18"/>
                    <p:cNvGrpSpPr/>
                    <p:nvPr/>
                  </p:nvGrpSpPr>
                  <p:grpSpPr>
                    <a:xfrm>
                      <a:off x="614112" y="1133856"/>
                      <a:ext cx="8429404" cy="3825124"/>
                      <a:chOff x="773723" y="1139957"/>
                      <a:chExt cx="8289890" cy="4433623"/>
                    </a:xfrm>
                  </p:grpSpPr>
                  <p:pic>
                    <p:nvPicPr>
                      <p:cNvPr id="8" name="Imagen 7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 rot="16200000">
                        <a:off x="2701856" y="-788176"/>
                        <a:ext cx="4433623" cy="828989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  <p:sp>
                    <p:nvSpPr>
                      <p:cNvPr id="9" name="Elipse 8"/>
                      <p:cNvSpPr/>
                      <p:nvPr/>
                    </p:nvSpPr>
                    <p:spPr>
                      <a:xfrm>
                        <a:off x="8450664" y="2823586"/>
                        <a:ext cx="243968" cy="25618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C" sz="1662"/>
                      </a:p>
                    </p:txBody>
                  </p:sp>
                  <p:sp>
                    <p:nvSpPr>
                      <p:cNvPr id="10" name="CuadroTexto 9"/>
                      <p:cNvSpPr txBox="1"/>
                      <p:nvPr/>
                    </p:nvSpPr>
                    <p:spPr>
                      <a:xfrm>
                        <a:off x="8207384" y="3090160"/>
                        <a:ext cx="730527" cy="5022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EC" sz="1108" b="1" dirty="0"/>
                          <a:t>PTAR</a:t>
                        </a:r>
                      </a:p>
                      <a:p>
                        <a:pPr algn="ctr"/>
                        <a:r>
                          <a:rPr lang="es-EC" sz="1108" b="1" dirty="0"/>
                          <a:t>MI LOTE</a:t>
                        </a:r>
                      </a:p>
                    </p:txBody>
                  </p:sp>
                  <p:sp>
                    <p:nvSpPr>
                      <p:cNvPr id="18" name="Rectángulo 17"/>
                      <p:cNvSpPr/>
                      <p:nvPr/>
                    </p:nvSpPr>
                    <p:spPr>
                      <a:xfrm>
                        <a:off x="917034" y="1189784"/>
                        <a:ext cx="5589718" cy="433139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indent="-83236">
                          <a:lnSpc>
                            <a:spcPct val="110000"/>
                          </a:lnSpc>
                        </a:pPr>
                        <a:r>
                          <a:rPr lang="es-ES" sz="1662" cap="all" dirty="0">
                            <a:latin typeface="Franklin Gothic Medium" panose="020B0603020102020204" pitchFamily="34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rPr>
                          <a:t>SISTEMA 3  - fases 1-2-3</a:t>
                        </a:r>
                        <a:endParaRPr lang="es-EC" sz="1662" dirty="0"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" name="Rectángulo 6"/>
                    <p:cNvSpPr/>
                    <p:nvPr/>
                  </p:nvSpPr>
                  <p:spPr>
                    <a:xfrm>
                      <a:off x="786384" y="1779265"/>
                      <a:ext cx="1132889" cy="79713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C"/>
                    </a:p>
                  </p:txBody>
                </p:sp>
              </p:grpSp>
              <p:sp>
                <p:nvSpPr>
                  <p:cNvPr id="6" name="Forma libre 5"/>
                  <p:cNvSpPr/>
                  <p:nvPr/>
                </p:nvSpPr>
                <p:spPr>
                  <a:xfrm>
                    <a:off x="2281806" y="2793534"/>
                    <a:ext cx="847288" cy="906011"/>
                  </a:xfrm>
                  <a:custGeom>
                    <a:avLst/>
                    <a:gdLst>
                      <a:gd name="connsiteX0" fmla="*/ 0 w 847288"/>
                      <a:gd name="connsiteY0" fmla="*/ 453005 h 906011"/>
                      <a:gd name="connsiteX1" fmla="*/ 58722 w 847288"/>
                      <a:gd name="connsiteY1" fmla="*/ 352338 h 906011"/>
                      <a:gd name="connsiteX2" fmla="*/ 360726 w 847288"/>
                      <a:gd name="connsiteY2" fmla="*/ 209725 h 906011"/>
                      <a:gd name="connsiteX3" fmla="*/ 444616 w 847288"/>
                      <a:gd name="connsiteY3" fmla="*/ 67112 h 906011"/>
                      <a:gd name="connsiteX4" fmla="*/ 629174 w 847288"/>
                      <a:gd name="connsiteY4" fmla="*/ 0 h 906011"/>
                      <a:gd name="connsiteX5" fmla="*/ 847288 w 847288"/>
                      <a:gd name="connsiteY5" fmla="*/ 369116 h 906011"/>
                      <a:gd name="connsiteX6" fmla="*/ 780176 w 847288"/>
                      <a:gd name="connsiteY6" fmla="*/ 377505 h 906011"/>
                      <a:gd name="connsiteX7" fmla="*/ 729842 w 847288"/>
                      <a:gd name="connsiteY7" fmla="*/ 377505 h 906011"/>
                      <a:gd name="connsiteX8" fmla="*/ 654341 w 847288"/>
                      <a:gd name="connsiteY8" fmla="*/ 494950 h 906011"/>
                      <a:gd name="connsiteX9" fmla="*/ 570451 w 847288"/>
                      <a:gd name="connsiteY9" fmla="*/ 553673 h 906011"/>
                      <a:gd name="connsiteX10" fmla="*/ 444616 w 847288"/>
                      <a:gd name="connsiteY10" fmla="*/ 528506 h 906011"/>
                      <a:gd name="connsiteX11" fmla="*/ 310392 w 847288"/>
                      <a:gd name="connsiteY11" fmla="*/ 620785 h 906011"/>
                      <a:gd name="connsiteX12" fmla="*/ 201335 w 847288"/>
                      <a:gd name="connsiteY12" fmla="*/ 755009 h 906011"/>
                      <a:gd name="connsiteX13" fmla="*/ 117445 w 847288"/>
                      <a:gd name="connsiteY13" fmla="*/ 729842 h 906011"/>
                      <a:gd name="connsiteX14" fmla="*/ 83889 w 847288"/>
                      <a:gd name="connsiteY14" fmla="*/ 838899 h 906011"/>
                      <a:gd name="connsiteX15" fmla="*/ 83889 w 847288"/>
                      <a:gd name="connsiteY15" fmla="*/ 889233 h 906011"/>
                      <a:gd name="connsiteX16" fmla="*/ 16777 w 847288"/>
                      <a:gd name="connsiteY16" fmla="*/ 906011 h 906011"/>
                      <a:gd name="connsiteX17" fmla="*/ 0 w 847288"/>
                      <a:gd name="connsiteY17" fmla="*/ 453005 h 906011"/>
                      <a:gd name="connsiteX0" fmla="*/ 0 w 847288"/>
                      <a:gd name="connsiteY0" fmla="*/ 453005 h 906011"/>
                      <a:gd name="connsiteX1" fmla="*/ 58722 w 847288"/>
                      <a:gd name="connsiteY1" fmla="*/ 352338 h 906011"/>
                      <a:gd name="connsiteX2" fmla="*/ 342438 w 847288"/>
                      <a:gd name="connsiteY2" fmla="*/ 182293 h 906011"/>
                      <a:gd name="connsiteX3" fmla="*/ 444616 w 847288"/>
                      <a:gd name="connsiteY3" fmla="*/ 67112 h 906011"/>
                      <a:gd name="connsiteX4" fmla="*/ 629174 w 847288"/>
                      <a:gd name="connsiteY4" fmla="*/ 0 h 906011"/>
                      <a:gd name="connsiteX5" fmla="*/ 847288 w 847288"/>
                      <a:gd name="connsiteY5" fmla="*/ 369116 h 906011"/>
                      <a:gd name="connsiteX6" fmla="*/ 780176 w 847288"/>
                      <a:gd name="connsiteY6" fmla="*/ 377505 h 906011"/>
                      <a:gd name="connsiteX7" fmla="*/ 729842 w 847288"/>
                      <a:gd name="connsiteY7" fmla="*/ 377505 h 906011"/>
                      <a:gd name="connsiteX8" fmla="*/ 654341 w 847288"/>
                      <a:gd name="connsiteY8" fmla="*/ 494950 h 906011"/>
                      <a:gd name="connsiteX9" fmla="*/ 570451 w 847288"/>
                      <a:gd name="connsiteY9" fmla="*/ 553673 h 906011"/>
                      <a:gd name="connsiteX10" fmla="*/ 444616 w 847288"/>
                      <a:gd name="connsiteY10" fmla="*/ 528506 h 906011"/>
                      <a:gd name="connsiteX11" fmla="*/ 310392 w 847288"/>
                      <a:gd name="connsiteY11" fmla="*/ 620785 h 906011"/>
                      <a:gd name="connsiteX12" fmla="*/ 201335 w 847288"/>
                      <a:gd name="connsiteY12" fmla="*/ 755009 h 906011"/>
                      <a:gd name="connsiteX13" fmla="*/ 117445 w 847288"/>
                      <a:gd name="connsiteY13" fmla="*/ 729842 h 906011"/>
                      <a:gd name="connsiteX14" fmla="*/ 83889 w 847288"/>
                      <a:gd name="connsiteY14" fmla="*/ 838899 h 906011"/>
                      <a:gd name="connsiteX15" fmla="*/ 83889 w 847288"/>
                      <a:gd name="connsiteY15" fmla="*/ 889233 h 906011"/>
                      <a:gd name="connsiteX16" fmla="*/ 16777 w 847288"/>
                      <a:gd name="connsiteY16" fmla="*/ 906011 h 906011"/>
                      <a:gd name="connsiteX17" fmla="*/ 0 w 847288"/>
                      <a:gd name="connsiteY17" fmla="*/ 453005 h 906011"/>
                      <a:gd name="connsiteX0" fmla="*/ 0 w 847288"/>
                      <a:gd name="connsiteY0" fmla="*/ 453005 h 906011"/>
                      <a:gd name="connsiteX1" fmla="*/ 58722 w 847288"/>
                      <a:gd name="connsiteY1" fmla="*/ 352338 h 906011"/>
                      <a:gd name="connsiteX2" fmla="*/ 342438 w 847288"/>
                      <a:gd name="connsiteY2" fmla="*/ 182293 h 906011"/>
                      <a:gd name="connsiteX3" fmla="*/ 444616 w 847288"/>
                      <a:gd name="connsiteY3" fmla="*/ 48824 h 906011"/>
                      <a:gd name="connsiteX4" fmla="*/ 629174 w 847288"/>
                      <a:gd name="connsiteY4" fmla="*/ 0 h 906011"/>
                      <a:gd name="connsiteX5" fmla="*/ 847288 w 847288"/>
                      <a:gd name="connsiteY5" fmla="*/ 369116 h 906011"/>
                      <a:gd name="connsiteX6" fmla="*/ 780176 w 847288"/>
                      <a:gd name="connsiteY6" fmla="*/ 377505 h 906011"/>
                      <a:gd name="connsiteX7" fmla="*/ 729842 w 847288"/>
                      <a:gd name="connsiteY7" fmla="*/ 377505 h 906011"/>
                      <a:gd name="connsiteX8" fmla="*/ 654341 w 847288"/>
                      <a:gd name="connsiteY8" fmla="*/ 494950 h 906011"/>
                      <a:gd name="connsiteX9" fmla="*/ 570451 w 847288"/>
                      <a:gd name="connsiteY9" fmla="*/ 553673 h 906011"/>
                      <a:gd name="connsiteX10" fmla="*/ 444616 w 847288"/>
                      <a:gd name="connsiteY10" fmla="*/ 528506 h 906011"/>
                      <a:gd name="connsiteX11" fmla="*/ 310392 w 847288"/>
                      <a:gd name="connsiteY11" fmla="*/ 620785 h 906011"/>
                      <a:gd name="connsiteX12" fmla="*/ 201335 w 847288"/>
                      <a:gd name="connsiteY12" fmla="*/ 755009 h 906011"/>
                      <a:gd name="connsiteX13" fmla="*/ 117445 w 847288"/>
                      <a:gd name="connsiteY13" fmla="*/ 729842 h 906011"/>
                      <a:gd name="connsiteX14" fmla="*/ 83889 w 847288"/>
                      <a:gd name="connsiteY14" fmla="*/ 838899 h 906011"/>
                      <a:gd name="connsiteX15" fmla="*/ 83889 w 847288"/>
                      <a:gd name="connsiteY15" fmla="*/ 889233 h 906011"/>
                      <a:gd name="connsiteX16" fmla="*/ 16777 w 847288"/>
                      <a:gd name="connsiteY16" fmla="*/ 906011 h 906011"/>
                      <a:gd name="connsiteX17" fmla="*/ 0 w 847288"/>
                      <a:gd name="connsiteY17" fmla="*/ 453005 h 906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47288" h="906011">
                        <a:moveTo>
                          <a:pt x="0" y="453005"/>
                        </a:moveTo>
                        <a:lnTo>
                          <a:pt x="58722" y="352338"/>
                        </a:lnTo>
                        <a:lnTo>
                          <a:pt x="342438" y="182293"/>
                        </a:lnTo>
                        <a:lnTo>
                          <a:pt x="444616" y="48824"/>
                        </a:lnTo>
                        <a:lnTo>
                          <a:pt x="629174" y="0"/>
                        </a:lnTo>
                        <a:lnTo>
                          <a:pt x="847288" y="369116"/>
                        </a:lnTo>
                        <a:lnTo>
                          <a:pt x="780176" y="377505"/>
                        </a:lnTo>
                        <a:lnTo>
                          <a:pt x="729842" y="377505"/>
                        </a:lnTo>
                        <a:lnTo>
                          <a:pt x="654341" y="494950"/>
                        </a:lnTo>
                        <a:lnTo>
                          <a:pt x="570451" y="553673"/>
                        </a:lnTo>
                        <a:lnTo>
                          <a:pt x="444616" y="528506"/>
                        </a:lnTo>
                        <a:lnTo>
                          <a:pt x="310392" y="620785"/>
                        </a:lnTo>
                        <a:lnTo>
                          <a:pt x="201335" y="755009"/>
                        </a:lnTo>
                        <a:lnTo>
                          <a:pt x="117445" y="729842"/>
                        </a:lnTo>
                        <a:lnTo>
                          <a:pt x="83889" y="838899"/>
                        </a:lnTo>
                        <a:lnTo>
                          <a:pt x="83889" y="889233"/>
                        </a:lnTo>
                        <a:lnTo>
                          <a:pt x="16777" y="906011"/>
                        </a:lnTo>
                        <a:lnTo>
                          <a:pt x="0" y="453005"/>
                        </a:lnTo>
                        <a:close/>
                      </a:path>
                    </a:pathLst>
                  </a:custGeom>
                  <a:solidFill>
                    <a:srgbClr val="9999FF">
                      <a:alpha val="52000"/>
                    </a:srgbClr>
                  </a:solidFill>
                  <a:ln>
                    <a:solidFill>
                      <a:srgbClr val="CC99FF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</p:grpSp>
            <p:sp>
              <p:nvSpPr>
                <p:cNvPr id="25" name="CuadroTexto 24"/>
                <p:cNvSpPr txBox="1"/>
                <p:nvPr/>
              </p:nvSpPr>
              <p:spPr>
                <a:xfrm rot="19182961">
                  <a:off x="2219510" y="3096127"/>
                  <a:ext cx="86607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7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JANETH TORAL</a:t>
                  </a:r>
                </a:p>
              </p:txBody>
            </p:sp>
          </p:grpSp>
          <p:sp>
            <p:nvSpPr>
              <p:cNvPr id="35" name="CuadroTexto 34"/>
              <p:cNvSpPr txBox="1"/>
              <p:nvPr/>
            </p:nvSpPr>
            <p:spPr>
              <a:xfrm rot="171235">
                <a:off x="1414611" y="2478690"/>
                <a:ext cx="86607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800" b="1" dirty="0">
                    <a:solidFill>
                      <a:schemeClr val="bg2">
                        <a:lumMod val="25000"/>
                      </a:schemeClr>
                    </a:solidFill>
                  </a:rPr>
                  <a:t>MONTE SINAI</a:t>
                </a: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 rot="331087">
                <a:off x="4159441" y="3831504"/>
                <a:ext cx="86607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FLOR DE BASTION</a:t>
                </a: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 rot="1982375">
                <a:off x="4924452" y="3443905"/>
                <a:ext cx="668399" cy="20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LAS DELICIAS</a:t>
                </a: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629540" y="3708332"/>
                <a:ext cx="668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PROSPERINA ALTA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214065" y="4374371"/>
                <a:ext cx="668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NUEVA PROSPERINA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2672793" y="3851056"/>
                <a:ext cx="668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VALERIO ESTACIO</a:t>
                </a:r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 rot="331087">
                <a:off x="4311906" y="3124925"/>
                <a:ext cx="8660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NUEVA GUAYAQUIL</a:t>
                </a:r>
              </a:p>
            </p:txBody>
          </p:sp>
        </p:grpSp>
        <p:sp>
          <p:nvSpPr>
            <p:cNvPr id="16" name="Forma libre 15"/>
            <p:cNvSpPr/>
            <p:nvPr/>
          </p:nvSpPr>
          <p:spPr>
            <a:xfrm>
              <a:off x="969264" y="1728216"/>
              <a:ext cx="1682496" cy="1527048"/>
            </a:xfrm>
            <a:custGeom>
              <a:avLst/>
              <a:gdLst>
                <a:gd name="connsiteX0" fmla="*/ 1353312 w 1682496"/>
                <a:gd name="connsiteY0" fmla="*/ 1417320 h 1527048"/>
                <a:gd name="connsiteX1" fmla="*/ 1307592 w 1682496"/>
                <a:gd name="connsiteY1" fmla="*/ 1527048 h 1527048"/>
                <a:gd name="connsiteX2" fmla="*/ 969264 w 1682496"/>
                <a:gd name="connsiteY2" fmla="*/ 1161288 h 1527048"/>
                <a:gd name="connsiteX3" fmla="*/ 877824 w 1682496"/>
                <a:gd name="connsiteY3" fmla="*/ 1179576 h 1527048"/>
                <a:gd name="connsiteX4" fmla="*/ 722376 w 1682496"/>
                <a:gd name="connsiteY4" fmla="*/ 1051560 h 1527048"/>
                <a:gd name="connsiteX5" fmla="*/ 466344 w 1682496"/>
                <a:gd name="connsiteY5" fmla="*/ 1060704 h 1527048"/>
                <a:gd name="connsiteX6" fmla="*/ 393192 w 1682496"/>
                <a:gd name="connsiteY6" fmla="*/ 1033272 h 1527048"/>
                <a:gd name="connsiteX7" fmla="*/ 201168 w 1682496"/>
                <a:gd name="connsiteY7" fmla="*/ 795528 h 1527048"/>
                <a:gd name="connsiteX8" fmla="*/ 0 w 1682496"/>
                <a:gd name="connsiteY8" fmla="*/ 237744 h 1527048"/>
                <a:gd name="connsiteX9" fmla="*/ 91440 w 1682496"/>
                <a:gd name="connsiteY9" fmla="*/ 0 h 1527048"/>
                <a:gd name="connsiteX10" fmla="*/ 566928 w 1682496"/>
                <a:gd name="connsiteY10" fmla="*/ 128016 h 1527048"/>
                <a:gd name="connsiteX11" fmla="*/ 795528 w 1682496"/>
                <a:gd name="connsiteY11" fmla="*/ 448056 h 1527048"/>
                <a:gd name="connsiteX12" fmla="*/ 1316736 w 1682496"/>
                <a:gd name="connsiteY12" fmla="*/ 530352 h 1527048"/>
                <a:gd name="connsiteX13" fmla="*/ 1682496 w 1682496"/>
                <a:gd name="connsiteY13" fmla="*/ 960120 h 1527048"/>
                <a:gd name="connsiteX14" fmla="*/ 1280160 w 1682496"/>
                <a:gd name="connsiteY14" fmla="*/ 1261872 h 1527048"/>
                <a:gd name="connsiteX15" fmla="*/ 1271016 w 1682496"/>
                <a:gd name="connsiteY15" fmla="*/ 1362456 h 1527048"/>
                <a:gd name="connsiteX16" fmla="*/ 1353312 w 1682496"/>
                <a:gd name="connsiteY16" fmla="*/ 1417320 h 152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496" h="1527048">
                  <a:moveTo>
                    <a:pt x="1353312" y="1417320"/>
                  </a:moveTo>
                  <a:lnTo>
                    <a:pt x="1307592" y="1527048"/>
                  </a:lnTo>
                  <a:lnTo>
                    <a:pt x="969264" y="1161288"/>
                  </a:lnTo>
                  <a:lnTo>
                    <a:pt x="877824" y="1179576"/>
                  </a:lnTo>
                  <a:lnTo>
                    <a:pt x="722376" y="1051560"/>
                  </a:lnTo>
                  <a:lnTo>
                    <a:pt x="466344" y="1060704"/>
                  </a:lnTo>
                  <a:lnTo>
                    <a:pt x="393192" y="1033272"/>
                  </a:lnTo>
                  <a:lnTo>
                    <a:pt x="201168" y="795528"/>
                  </a:lnTo>
                  <a:lnTo>
                    <a:pt x="0" y="237744"/>
                  </a:lnTo>
                  <a:lnTo>
                    <a:pt x="91440" y="0"/>
                  </a:lnTo>
                  <a:lnTo>
                    <a:pt x="566928" y="128016"/>
                  </a:lnTo>
                  <a:lnTo>
                    <a:pt x="795528" y="448056"/>
                  </a:lnTo>
                  <a:lnTo>
                    <a:pt x="1316736" y="530352"/>
                  </a:lnTo>
                  <a:lnTo>
                    <a:pt x="1682496" y="960120"/>
                  </a:lnTo>
                  <a:lnTo>
                    <a:pt x="1280160" y="1261872"/>
                  </a:lnTo>
                  <a:lnTo>
                    <a:pt x="1271016" y="1362456"/>
                  </a:lnTo>
                  <a:lnTo>
                    <a:pt x="1353312" y="1417320"/>
                  </a:lnTo>
                  <a:close/>
                </a:path>
              </a:pathLst>
            </a:custGeom>
            <a:solidFill>
              <a:srgbClr val="9999FF">
                <a:alpha val="58000"/>
              </a:srgbClr>
            </a:solidFill>
            <a:ln>
              <a:solidFill>
                <a:srgbClr val="CC99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Elipse 22"/>
            <p:cNvSpPr/>
            <p:nvPr/>
          </p:nvSpPr>
          <p:spPr>
            <a:xfrm>
              <a:off x="1426464" y="2384026"/>
              <a:ext cx="104083" cy="85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1832006" y="508803"/>
            <a:ext cx="9074331" cy="530223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solidFill>
                  <a:srgbClr val="002060"/>
                </a:solidFill>
              </a:rPr>
              <a:t>ALCANTARILLADO SANITARIO DEL NOROESTE DE GUAYAQUIL</a:t>
            </a:r>
            <a:br>
              <a:rPr lang="es-EC" sz="2800" b="1" dirty="0">
                <a:solidFill>
                  <a:srgbClr val="002060"/>
                </a:solidFill>
              </a:rPr>
            </a:br>
            <a:r>
              <a:rPr lang="es-EC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 DE IMPULSION ENTRE EB ML3 Y PTAR MI LOTE</a:t>
            </a:r>
            <a:r>
              <a:rPr lang="es-EC" sz="2800" b="1" dirty="0">
                <a:solidFill>
                  <a:srgbClr val="C00000"/>
                </a:solidFill>
              </a:rPr>
              <a:t> </a:t>
            </a:r>
            <a:r>
              <a:rPr lang="es-EC" sz="2800" b="1" dirty="0">
                <a:solidFill>
                  <a:srgbClr val="002060"/>
                </a:solidFill>
              </a:rPr>
              <a:t/>
            </a:r>
            <a:br>
              <a:rPr lang="es-EC" sz="2800" b="1" dirty="0">
                <a:solidFill>
                  <a:srgbClr val="002060"/>
                </a:solidFill>
              </a:rPr>
            </a:br>
            <a:endParaRPr lang="es-EC" sz="3323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2</a:t>
            </a:fld>
            <a:endParaRPr lang="es-EC"/>
          </a:p>
        </p:txBody>
      </p:sp>
      <p:sp>
        <p:nvSpPr>
          <p:cNvPr id="2" name="Rectángulo redondeado 1"/>
          <p:cNvSpPr/>
          <p:nvPr/>
        </p:nvSpPr>
        <p:spPr>
          <a:xfrm>
            <a:off x="4653095" y="1709700"/>
            <a:ext cx="126119" cy="1391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20" name="Rectángulo redondeado 19"/>
          <p:cNvSpPr/>
          <p:nvPr/>
        </p:nvSpPr>
        <p:spPr>
          <a:xfrm>
            <a:off x="6714233" y="3243804"/>
            <a:ext cx="126119" cy="1391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21" name="Rectángulo redondeado 20"/>
          <p:cNvSpPr/>
          <p:nvPr/>
        </p:nvSpPr>
        <p:spPr>
          <a:xfrm>
            <a:off x="8835722" y="2583676"/>
            <a:ext cx="126119" cy="1391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28" name="Rectángulo redondeado 27"/>
          <p:cNvSpPr/>
          <p:nvPr/>
        </p:nvSpPr>
        <p:spPr>
          <a:xfrm>
            <a:off x="4358509" y="3558325"/>
            <a:ext cx="87472" cy="819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29" name="Rectángulo redondeado 28"/>
          <p:cNvSpPr/>
          <p:nvPr/>
        </p:nvSpPr>
        <p:spPr>
          <a:xfrm>
            <a:off x="4740396" y="3313369"/>
            <a:ext cx="87472" cy="819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30" name="Rectángulo redondeado 29"/>
          <p:cNvSpPr/>
          <p:nvPr/>
        </p:nvSpPr>
        <p:spPr>
          <a:xfrm>
            <a:off x="1548044" y="4784313"/>
            <a:ext cx="87472" cy="819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62"/>
          </a:p>
        </p:txBody>
      </p:sp>
      <p:sp>
        <p:nvSpPr>
          <p:cNvPr id="3" name="CuadroTexto 2"/>
          <p:cNvSpPr txBox="1"/>
          <p:nvPr/>
        </p:nvSpPr>
        <p:spPr>
          <a:xfrm>
            <a:off x="8793111" y="2377786"/>
            <a:ext cx="492115" cy="205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738" b="1" dirty="0"/>
              <a:t>EB-ML3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714233" y="3025545"/>
            <a:ext cx="5172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800" b="1" dirty="0"/>
              <a:t>EB-ML2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334818" y="1485468"/>
            <a:ext cx="5486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800" b="1" dirty="0"/>
              <a:t>EB-ML1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626421" y="3558325"/>
            <a:ext cx="2825496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Planta de Tratamiento Mi Lote tiene capacidad para </a:t>
            </a:r>
            <a:r>
              <a:rPr lang="es-EC" sz="1600" b="1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360.000 habitantes 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 construcción)</a:t>
            </a:r>
          </a:p>
        </p:txBody>
      </p:sp>
      <p:sp>
        <p:nvSpPr>
          <p:cNvPr id="36" name="CuadroTexto 35"/>
          <p:cNvSpPr txBox="1"/>
          <p:nvPr/>
        </p:nvSpPr>
        <p:spPr>
          <a:xfrm rot="331087">
            <a:off x="3385808" y="2798753"/>
            <a:ext cx="8660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SERGIO  TORAL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772487" y="2038097"/>
            <a:ext cx="1148639" cy="121500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06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1832006" y="607381"/>
            <a:ext cx="9074331" cy="530223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solidFill>
                  <a:srgbClr val="002060"/>
                </a:solidFill>
              </a:rPr>
              <a:t>LÍNEA DE IMPULSIÓN DESDE LA EB-ML3 HASTA LA PLANTA DE TRATAMIENTO “MI LOTE”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323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3</a:t>
            </a:fld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7193130" y="2700352"/>
            <a:ext cx="3943350" cy="32624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C" sz="600" b="1" dirty="0"/>
          </a:p>
          <a:p>
            <a:r>
              <a:rPr lang="es-EC" sz="2000" b="1" dirty="0">
                <a:solidFill>
                  <a:srgbClr val="00B0F0"/>
                </a:solidFill>
              </a:rPr>
              <a:t>Componentes principales:</a:t>
            </a:r>
            <a:endParaRPr lang="es-EC" b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rgbClr val="002060"/>
                </a:solidFill>
              </a:rPr>
              <a:t>Línea de impulsión </a:t>
            </a:r>
            <a:r>
              <a:rPr lang="es-EC" sz="2000" b="1" dirty="0"/>
              <a:t>a través de una tubería de fibra de vidrio (PRFV):</a:t>
            </a:r>
          </a:p>
          <a:p>
            <a:r>
              <a:rPr lang="es-EC" sz="2000" b="1" dirty="0"/>
              <a:t>      </a:t>
            </a:r>
            <a:r>
              <a:rPr lang="es-EC" b="1" dirty="0"/>
              <a:t>DN=1400mm  Longitud=  1600m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/>
              <a:t>Equipamiento mecánicos y eléctricos a ser instalados en la </a:t>
            </a:r>
            <a:r>
              <a:rPr lang="es-EC" sz="2000" b="1" dirty="0">
                <a:solidFill>
                  <a:srgbClr val="002060"/>
                </a:solidFill>
              </a:rPr>
              <a:t>Estación de Bombeo ML3</a:t>
            </a:r>
            <a:r>
              <a:rPr lang="es-EC" sz="2000" b="1" dirty="0"/>
              <a:t>, con  capacidad de recibir la aportación de 360.000 hab.</a:t>
            </a:r>
            <a:endParaRPr lang="es-MX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7052239" y="1657351"/>
            <a:ext cx="4803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CONTRATISTA: </a:t>
            </a:r>
            <a:r>
              <a:rPr lang="es-EC" sz="2000" dirty="0">
                <a:solidFill>
                  <a:srgbClr val="0070C0"/>
                </a:solidFill>
              </a:rPr>
              <a:t>ESEICO S.A. </a:t>
            </a:r>
          </a:p>
          <a:p>
            <a:r>
              <a:rPr lang="es-EC" sz="2000" b="1" dirty="0"/>
              <a:t>MONTO: </a:t>
            </a:r>
            <a:r>
              <a:rPr lang="es-EC" sz="2000" dirty="0">
                <a:solidFill>
                  <a:srgbClr val="0070C0"/>
                </a:solidFill>
              </a:rPr>
              <a:t>USD$ $3.472.823,73 (mas IVA) </a:t>
            </a:r>
          </a:p>
          <a:p>
            <a:r>
              <a:rPr lang="es-EC" sz="2000" b="1" dirty="0"/>
              <a:t>PLAZO:  </a:t>
            </a:r>
            <a:r>
              <a:rPr lang="es-EC" sz="2000" dirty="0">
                <a:solidFill>
                  <a:srgbClr val="0070C0"/>
                </a:solidFill>
              </a:rPr>
              <a:t>5 meses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938" t="21295" r="16253" b="14552"/>
          <a:stretch/>
        </p:blipFill>
        <p:spPr>
          <a:xfrm>
            <a:off x="462455" y="1657351"/>
            <a:ext cx="5814521" cy="415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2486025" y="1790700"/>
            <a:ext cx="171450" cy="2019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6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77766" y="1082823"/>
            <a:ext cx="1068902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EC" sz="1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 Beneficiadas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 de  Bastión (</a:t>
            </a: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Bloques 1, 2, 3, 4, 5, 6,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7, 8, 9,</a:t>
            </a: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13,15, 16,17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20 y 21</a:t>
            </a:r>
            <a:r>
              <a:rPr lang="es-EC" sz="16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Delicias </a:t>
            </a:r>
            <a:endParaRPr lang="es-EC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Guayaquil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Auxiliadora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 de la Flor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Valerio </a:t>
            </a:r>
            <a:r>
              <a:rPr lang="es-EC" sz="1600" dirty="0" err="1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Estacio</a:t>
            </a: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1, 2, 3 y 4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de Tigre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Reinaldo Quiñónez.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Ignacio de Loyola.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–Prosperina: (Bloques 1, 2, 3, 4, 5, 6, 7 y 8).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Sergio Toral.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Janeth Toral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 </a:t>
            </a:r>
            <a:r>
              <a:rPr lang="es-EC" sz="1600" dirty="0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Sinaí</a:t>
            </a:r>
            <a:endParaRPr lang="es-EC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C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Total  Beneficiada: </a:t>
            </a:r>
            <a:r>
              <a:rPr lang="es-EC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360.000 habitantes</a:t>
            </a:r>
            <a:r>
              <a:rPr lang="es-EC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sz="9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ALCANZARA EL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DE COBERTURA  </a:t>
            </a: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ALCANTARILLADO SANITARIO HASTA LAS AREAS LEGALIZADAS POR LA MUNICIPALIDAD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24000" y="128716"/>
            <a:ext cx="9331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002060"/>
                </a:solidFill>
              </a:rPr>
              <a:t>“LÍNEA DE IMPULSIÓN DESDE LA EB-ML3 HASTA LA PLANTA DE TRATAMIENTO “MI LOTE”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186</Words>
  <Application>Microsoft Office PowerPoint</Application>
  <PresentationFormat>Panorámica</PresentationFormat>
  <Paragraphs>50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SimHei</vt:lpstr>
      <vt:lpstr>SimSun</vt:lpstr>
      <vt:lpstr>Arial</vt:lpstr>
      <vt:lpstr>Calibri</vt:lpstr>
      <vt:lpstr>Calibri Light</vt:lpstr>
      <vt:lpstr>Corbel</vt:lpstr>
      <vt:lpstr>Franklin Gothic Medium</vt:lpstr>
      <vt:lpstr>Times New Roman</vt:lpstr>
      <vt:lpstr>Wingdings</vt:lpstr>
      <vt:lpstr>Tema de Office</vt:lpstr>
      <vt:lpstr>Presentación de PowerPoint</vt:lpstr>
      <vt:lpstr>ALCANTARILLADO SANITARIO DEL NOROESTE DE GUAYAQUIL LINEA DE IMPULSION ENTRE EB ML3 Y PTAR MI LOTE  </vt:lpstr>
      <vt:lpstr>LÍNEA DE IMPULSIÓN DESDE LA EB-ML3 HASTA LA PLANTA DE TRATAMIENTO “MI LOTE”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orta</dc:creator>
  <cp:lastModifiedBy>Martha orta</cp:lastModifiedBy>
  <cp:revision>49</cp:revision>
  <cp:lastPrinted>2019-02-11T21:04:03Z</cp:lastPrinted>
  <dcterms:created xsi:type="dcterms:W3CDTF">2019-02-05T16:51:05Z</dcterms:created>
  <dcterms:modified xsi:type="dcterms:W3CDTF">2019-02-12T18:01:56Z</dcterms:modified>
</cp:coreProperties>
</file>