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"/>
  </p:notesMasterIdLst>
  <p:handoutMasterIdLst>
    <p:handoutMasterId r:id="rId5"/>
  </p:handoutMasterIdLst>
  <p:sldIdLst>
    <p:sldId id="398" r:id="rId3"/>
  </p:sldIdLst>
  <p:sldSz cx="9906000" cy="6858000" type="A4"/>
  <p:notesSz cx="9296400" cy="7010400"/>
  <p:defaultTextStyle>
    <a:defPPr>
      <a:defRPr lang="es-EC"/>
    </a:defPPr>
    <a:lvl1pPr marL="0" algn="l" defTabSz="9578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927" algn="l" defTabSz="9578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7855" algn="l" defTabSz="9578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6783" algn="l" defTabSz="9578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5711" algn="l" defTabSz="9578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4638" algn="l" defTabSz="9578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73565" algn="l" defTabSz="9578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52493" algn="l" defTabSz="9578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31420" algn="l" defTabSz="9578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097" userDrawn="1">
          <p15:clr>
            <a:srgbClr val="A4A3A4"/>
          </p15:clr>
        </p15:guide>
        <p15:guide id="3" pos="30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6" autoAdjust="0"/>
    <p:restoredTop sz="94298" autoAdjust="0"/>
  </p:normalViewPr>
  <p:slideViewPr>
    <p:cSldViewPr snapToGrid="0" showGuides="1">
      <p:cViewPr varScale="1">
        <p:scale>
          <a:sx n="86" d="100"/>
          <a:sy n="86" d="100"/>
        </p:scale>
        <p:origin x="1314" y="78"/>
      </p:cViewPr>
      <p:guideLst>
        <p:guide orient="horz" pos="2205"/>
        <p:guide pos="3097"/>
        <p:guide pos="3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16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4029453" cy="35197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4782" y="6"/>
            <a:ext cx="4029453" cy="35197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991C2644-69F3-4CAA-B1CD-8DE32F0249B1}" type="datetimeFigureOut">
              <a:rPr lang="es-EC" smtClean="0"/>
              <a:pPr/>
              <a:t>07/03/2019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5" y="6658428"/>
            <a:ext cx="4029453" cy="35197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4782" y="6658428"/>
            <a:ext cx="4029453" cy="35197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AC59CB0-0848-457D-9670-45312243088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421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4029453" cy="35197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4782" y="6"/>
            <a:ext cx="4029453" cy="35197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5D503E41-EEC2-4527-9694-C0C072CBAEAF}" type="datetimeFigureOut">
              <a:rPr lang="es-EC" smtClean="0"/>
              <a:pPr/>
              <a:t>07/03/2019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76300"/>
            <a:ext cx="34163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211" y="3374050"/>
            <a:ext cx="7437988" cy="2759770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6658428"/>
            <a:ext cx="4029453" cy="35197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4782" y="6658428"/>
            <a:ext cx="4029453" cy="35197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EAB1D6D3-F81D-4A88-B5D7-9176903DD11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3319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78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27" algn="l" defTabSz="9578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55" algn="l" defTabSz="9578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83" algn="l" defTabSz="9578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711" algn="l" defTabSz="9578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638" algn="l" defTabSz="9578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565" algn="l" defTabSz="9578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493" algn="l" defTabSz="9578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420" algn="l" defTabSz="9578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emapag-ep,gob.ec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emapag-ep,gob.ec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79" y="91822"/>
            <a:ext cx="1021556" cy="79057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29806"/>
          </a:xfrm>
          <a:prstGeom prst="rect">
            <a:avLst/>
          </a:prstGeom>
        </p:spPr>
      </p:pic>
      <p:sp>
        <p:nvSpPr>
          <p:cNvPr id="4" name="3 CuadroTexto"/>
          <p:cNvSpPr txBox="1"/>
          <p:nvPr userDrawn="1"/>
        </p:nvSpPr>
        <p:spPr>
          <a:xfrm>
            <a:off x="6654799" y="6422432"/>
            <a:ext cx="3251201" cy="399946"/>
          </a:xfrm>
          <a:prstGeom prst="rect">
            <a:avLst/>
          </a:prstGeom>
          <a:noFill/>
        </p:spPr>
        <p:txBody>
          <a:bodyPr wrap="square" lIns="68418" tIns="34209" rIns="68418" bIns="34209" rtlCol="0">
            <a:spAutoFit/>
          </a:bodyPr>
          <a:lstStyle/>
          <a:p>
            <a:pPr algn="r"/>
            <a:r>
              <a:rPr lang="es-EC" sz="105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RENDICIÓN</a:t>
            </a:r>
            <a:r>
              <a:rPr lang="es-EC" sz="1050" b="0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CUENTAS EMAPAG 2015 </a:t>
            </a:r>
            <a:r>
              <a:rPr lang="es-EC" sz="1100" b="0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www.emapag-ep,gob.ec</a:t>
            </a:r>
            <a:endParaRPr lang="es-EC" sz="11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3513" y="19878"/>
            <a:ext cx="652669" cy="29979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BA816D-2D10-486C-B6C2-696D7D133773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4060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67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6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6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0388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79" y="91823"/>
            <a:ext cx="1021556" cy="79057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29806"/>
          </a:xfrm>
          <a:prstGeom prst="rect">
            <a:avLst/>
          </a:prstGeom>
        </p:spPr>
      </p:pic>
      <p:sp>
        <p:nvSpPr>
          <p:cNvPr id="4" name="3 CuadroTexto"/>
          <p:cNvSpPr txBox="1"/>
          <p:nvPr userDrawn="1"/>
        </p:nvSpPr>
        <p:spPr>
          <a:xfrm>
            <a:off x="6654800" y="6422432"/>
            <a:ext cx="3251201" cy="363909"/>
          </a:xfrm>
          <a:prstGeom prst="rect">
            <a:avLst/>
          </a:prstGeom>
          <a:noFill/>
        </p:spPr>
        <p:txBody>
          <a:bodyPr wrap="square" lIns="55590" tIns="27795" rIns="55590" bIns="27795" rtlCol="0">
            <a:spAutoFit/>
          </a:bodyPr>
          <a:lstStyle/>
          <a:p>
            <a:pPr algn="r"/>
            <a:r>
              <a:rPr lang="es-EC" sz="853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853" b="0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s-EC" sz="853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C" sz="10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</a:t>
            </a:r>
            <a:r>
              <a:rPr lang="es-EC" sz="1000" b="0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CUENTAS EMAPAG 2015	 </a:t>
            </a:r>
            <a:r>
              <a:rPr lang="es-EC" sz="1000" b="0" baseline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www.emapag-ep,gob.ec</a:t>
            </a:r>
            <a:endParaRPr lang="es-EC" sz="894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3514" y="19880"/>
            <a:ext cx="652669" cy="29979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BA816D-2D10-486C-B6C2-696D7D133773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5739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876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1110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78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6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4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4177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9304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27" indent="0">
              <a:buNone/>
              <a:defRPr sz="2100" b="1"/>
            </a:lvl2pPr>
            <a:lvl3pPr marL="957855" indent="0">
              <a:buNone/>
              <a:defRPr sz="1800" b="1"/>
            </a:lvl3pPr>
            <a:lvl4pPr marL="1436783" indent="0">
              <a:buNone/>
              <a:defRPr sz="1700" b="1"/>
            </a:lvl4pPr>
            <a:lvl5pPr marL="1915711" indent="0">
              <a:buNone/>
              <a:defRPr sz="1700" b="1"/>
            </a:lvl5pPr>
            <a:lvl6pPr marL="2394638" indent="0">
              <a:buNone/>
              <a:defRPr sz="1700" b="1"/>
            </a:lvl6pPr>
            <a:lvl7pPr marL="2873565" indent="0">
              <a:buNone/>
              <a:defRPr sz="1700" b="1"/>
            </a:lvl7pPr>
            <a:lvl8pPr marL="3352493" indent="0">
              <a:buNone/>
              <a:defRPr sz="1700" b="1"/>
            </a:lvl8pPr>
            <a:lvl9pPr marL="3831420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89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27" indent="0">
              <a:buNone/>
              <a:defRPr sz="2100" b="1"/>
            </a:lvl2pPr>
            <a:lvl3pPr marL="957855" indent="0">
              <a:buNone/>
              <a:defRPr sz="1800" b="1"/>
            </a:lvl3pPr>
            <a:lvl4pPr marL="1436783" indent="0">
              <a:buNone/>
              <a:defRPr sz="1700" b="1"/>
            </a:lvl4pPr>
            <a:lvl5pPr marL="1915711" indent="0">
              <a:buNone/>
              <a:defRPr sz="1700" b="1"/>
            </a:lvl5pPr>
            <a:lvl6pPr marL="2394638" indent="0">
              <a:buNone/>
              <a:defRPr sz="1700" b="1"/>
            </a:lvl6pPr>
            <a:lvl7pPr marL="2873565" indent="0">
              <a:buNone/>
              <a:defRPr sz="1700" b="1"/>
            </a:lvl7pPr>
            <a:lvl8pPr marL="3352493" indent="0">
              <a:buNone/>
              <a:defRPr sz="1700" b="1"/>
            </a:lvl8pPr>
            <a:lvl9pPr marL="3831420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8525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644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835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41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7" indent="0">
              <a:buNone/>
              <a:defRPr sz="1300"/>
            </a:lvl2pPr>
            <a:lvl3pPr marL="957855" indent="0">
              <a:buNone/>
              <a:defRPr sz="1000"/>
            </a:lvl3pPr>
            <a:lvl4pPr marL="1436783" indent="0">
              <a:buNone/>
              <a:defRPr sz="1000"/>
            </a:lvl4pPr>
            <a:lvl5pPr marL="1915711" indent="0">
              <a:buNone/>
              <a:defRPr sz="1000"/>
            </a:lvl5pPr>
            <a:lvl6pPr marL="2394638" indent="0">
              <a:buNone/>
              <a:defRPr sz="1000"/>
            </a:lvl6pPr>
            <a:lvl7pPr marL="2873565" indent="0">
              <a:buNone/>
              <a:defRPr sz="1000"/>
            </a:lvl7pPr>
            <a:lvl8pPr marL="3352493" indent="0">
              <a:buNone/>
              <a:defRPr sz="1000"/>
            </a:lvl8pPr>
            <a:lvl9pPr marL="383142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51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7" indent="0">
              <a:buNone/>
              <a:defRPr sz="2900"/>
            </a:lvl2pPr>
            <a:lvl3pPr marL="957855" indent="0">
              <a:buNone/>
              <a:defRPr sz="2600"/>
            </a:lvl3pPr>
            <a:lvl4pPr marL="1436783" indent="0">
              <a:buNone/>
              <a:defRPr sz="2100"/>
            </a:lvl4pPr>
            <a:lvl5pPr marL="1915711" indent="0">
              <a:buNone/>
              <a:defRPr sz="2100"/>
            </a:lvl5pPr>
            <a:lvl6pPr marL="2394638" indent="0">
              <a:buNone/>
              <a:defRPr sz="2100"/>
            </a:lvl6pPr>
            <a:lvl7pPr marL="2873565" indent="0">
              <a:buNone/>
              <a:defRPr sz="2100"/>
            </a:lvl7pPr>
            <a:lvl8pPr marL="3352493" indent="0">
              <a:buNone/>
              <a:defRPr sz="2100"/>
            </a:lvl8pPr>
            <a:lvl9pPr marL="3831420" indent="0">
              <a:buNone/>
              <a:defRPr sz="21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7" indent="0">
              <a:buNone/>
              <a:defRPr sz="1300"/>
            </a:lvl2pPr>
            <a:lvl3pPr marL="957855" indent="0">
              <a:buNone/>
              <a:defRPr sz="1000"/>
            </a:lvl3pPr>
            <a:lvl4pPr marL="1436783" indent="0">
              <a:buNone/>
              <a:defRPr sz="1000"/>
            </a:lvl4pPr>
            <a:lvl5pPr marL="1915711" indent="0">
              <a:buNone/>
              <a:defRPr sz="1000"/>
            </a:lvl5pPr>
            <a:lvl6pPr marL="2394638" indent="0">
              <a:buNone/>
              <a:defRPr sz="1000"/>
            </a:lvl6pPr>
            <a:lvl7pPr marL="2873565" indent="0">
              <a:buNone/>
              <a:defRPr sz="1000"/>
            </a:lvl7pPr>
            <a:lvl8pPr marL="3352493" indent="0">
              <a:buNone/>
              <a:defRPr sz="1000"/>
            </a:lvl8pPr>
            <a:lvl9pPr marL="383142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7806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2127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006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789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78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367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157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946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735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524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314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689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46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27" indent="0">
              <a:buNone/>
              <a:defRPr sz="2100" b="1"/>
            </a:lvl2pPr>
            <a:lvl3pPr marL="957855" indent="0">
              <a:buNone/>
              <a:defRPr sz="1800" b="1"/>
            </a:lvl3pPr>
            <a:lvl4pPr marL="1436783" indent="0">
              <a:buNone/>
              <a:defRPr sz="1700" b="1"/>
            </a:lvl4pPr>
            <a:lvl5pPr marL="1915711" indent="0">
              <a:buNone/>
              <a:defRPr sz="1700" b="1"/>
            </a:lvl5pPr>
            <a:lvl6pPr marL="2394638" indent="0">
              <a:buNone/>
              <a:defRPr sz="1700" b="1"/>
            </a:lvl6pPr>
            <a:lvl7pPr marL="2873565" indent="0">
              <a:buNone/>
              <a:defRPr sz="1700" b="1"/>
            </a:lvl7pPr>
            <a:lvl8pPr marL="3352493" indent="0">
              <a:buNone/>
              <a:defRPr sz="1700" b="1"/>
            </a:lvl8pPr>
            <a:lvl9pPr marL="3831420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6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27" indent="0">
              <a:buNone/>
              <a:defRPr sz="2100" b="1"/>
            </a:lvl2pPr>
            <a:lvl3pPr marL="957855" indent="0">
              <a:buNone/>
              <a:defRPr sz="1800" b="1"/>
            </a:lvl3pPr>
            <a:lvl4pPr marL="1436783" indent="0">
              <a:buNone/>
              <a:defRPr sz="1700" b="1"/>
            </a:lvl4pPr>
            <a:lvl5pPr marL="1915711" indent="0">
              <a:buNone/>
              <a:defRPr sz="1700" b="1"/>
            </a:lvl5pPr>
            <a:lvl6pPr marL="2394638" indent="0">
              <a:buNone/>
              <a:defRPr sz="1700" b="1"/>
            </a:lvl6pPr>
            <a:lvl7pPr marL="2873565" indent="0">
              <a:buNone/>
              <a:defRPr sz="1700" b="1"/>
            </a:lvl7pPr>
            <a:lvl8pPr marL="3352493" indent="0">
              <a:buNone/>
              <a:defRPr sz="1700" b="1"/>
            </a:lvl8pPr>
            <a:lvl9pPr marL="3831420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150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17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358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39" y="987427"/>
            <a:ext cx="5014913" cy="487362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78927" indent="0">
              <a:buNone/>
              <a:defRPr sz="1500"/>
            </a:lvl2pPr>
            <a:lvl3pPr marL="957855" indent="0">
              <a:buNone/>
              <a:defRPr sz="1300"/>
            </a:lvl3pPr>
            <a:lvl4pPr marL="1436783" indent="0">
              <a:buNone/>
              <a:defRPr sz="1000"/>
            </a:lvl4pPr>
            <a:lvl5pPr marL="1915711" indent="0">
              <a:buNone/>
              <a:defRPr sz="1000"/>
            </a:lvl5pPr>
            <a:lvl6pPr marL="2394638" indent="0">
              <a:buNone/>
              <a:defRPr sz="1000"/>
            </a:lvl6pPr>
            <a:lvl7pPr marL="2873565" indent="0">
              <a:buNone/>
              <a:defRPr sz="1000"/>
            </a:lvl7pPr>
            <a:lvl8pPr marL="3352493" indent="0">
              <a:buNone/>
              <a:defRPr sz="1000"/>
            </a:lvl8pPr>
            <a:lvl9pPr marL="383142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607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39" y="987427"/>
            <a:ext cx="5014913" cy="4873625"/>
          </a:xfrm>
        </p:spPr>
        <p:txBody>
          <a:bodyPr anchor="t"/>
          <a:lstStyle>
            <a:lvl1pPr marL="0" indent="0">
              <a:buNone/>
              <a:defRPr sz="3400"/>
            </a:lvl1pPr>
            <a:lvl2pPr marL="478927" indent="0">
              <a:buNone/>
              <a:defRPr sz="2900"/>
            </a:lvl2pPr>
            <a:lvl3pPr marL="957855" indent="0">
              <a:buNone/>
              <a:defRPr sz="2600"/>
            </a:lvl3pPr>
            <a:lvl4pPr marL="1436783" indent="0">
              <a:buNone/>
              <a:defRPr sz="2100"/>
            </a:lvl4pPr>
            <a:lvl5pPr marL="1915711" indent="0">
              <a:buNone/>
              <a:defRPr sz="2100"/>
            </a:lvl5pPr>
            <a:lvl6pPr marL="2394638" indent="0">
              <a:buNone/>
              <a:defRPr sz="2100"/>
            </a:lvl6pPr>
            <a:lvl7pPr marL="2873565" indent="0">
              <a:buNone/>
              <a:defRPr sz="2100"/>
            </a:lvl7pPr>
            <a:lvl8pPr marL="3352493" indent="0">
              <a:buNone/>
              <a:defRPr sz="2100"/>
            </a:lvl8pPr>
            <a:lvl9pPr marL="3831420" indent="0">
              <a:buNone/>
              <a:defRPr sz="21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78927" indent="0">
              <a:buNone/>
              <a:defRPr sz="1500"/>
            </a:lvl2pPr>
            <a:lvl3pPr marL="957855" indent="0">
              <a:buNone/>
              <a:defRPr sz="1300"/>
            </a:lvl3pPr>
            <a:lvl4pPr marL="1436783" indent="0">
              <a:buNone/>
              <a:defRPr sz="1000"/>
            </a:lvl4pPr>
            <a:lvl5pPr marL="1915711" indent="0">
              <a:buNone/>
              <a:defRPr sz="1000"/>
            </a:lvl5pPr>
            <a:lvl6pPr marL="2394638" indent="0">
              <a:buNone/>
              <a:defRPr sz="1000"/>
            </a:lvl6pPr>
            <a:lvl7pPr marL="2873565" indent="0">
              <a:buNone/>
              <a:defRPr sz="1000"/>
            </a:lvl7pPr>
            <a:lvl8pPr marL="3352493" indent="0">
              <a:buNone/>
              <a:defRPr sz="1000"/>
            </a:lvl8pPr>
            <a:lvl9pPr marL="383142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969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5785" tIns="47893" rIns="95785" bIns="4789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5785" tIns="47893" rIns="95785" bIns="4789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5785" tIns="47893" rIns="95785" bIns="478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5785" tIns="47893" rIns="95785" bIns="478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5785" tIns="47893" rIns="95785" bIns="478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A816D-2D10-486C-B6C2-696D7D13377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921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855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464" indent="-239464" algn="l" defTabSz="957855" rtl="0" eaLnBrk="1" latinLnBrk="0" hangingPunct="1">
        <a:lnSpc>
          <a:spcPct val="90000"/>
        </a:lnSpc>
        <a:spcBef>
          <a:spcPts val="1048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8392" indent="-239464" algn="l" defTabSz="957855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19" indent="-239464" algn="l" defTabSz="957855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46" indent="-239464" algn="l" defTabSz="957855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74" indent="-239464" algn="l" defTabSz="957855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02" indent="-239464" algn="l" defTabSz="957855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30" indent="-239464" algn="l" defTabSz="957855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57" indent="-239464" algn="l" defTabSz="957855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85" indent="-239464" algn="l" defTabSz="957855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7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5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83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11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38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65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93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20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5" tIns="47893" rIns="95785" bIns="4789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5" tIns="47893" rIns="95785" bIns="4789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5785" tIns="47893" rIns="95785" bIns="478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5785" tIns="47893" rIns="95785" bIns="478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5785" tIns="47893" rIns="95785" bIns="478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D191-EF23-4442-B054-A6B1D20C9F4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723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7855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96" indent="-359196" algn="l" defTabSz="957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57" indent="-299330" algn="l" defTabSz="957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19" indent="-239464" algn="l" defTabSz="957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46" indent="-239464" algn="l" defTabSz="957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74" indent="-239464" algn="l" defTabSz="957855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02" indent="-239464" algn="l" defTabSz="957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30" indent="-239464" algn="l" defTabSz="957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57" indent="-239464" algn="l" defTabSz="957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85" indent="-239464" algn="l" defTabSz="957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7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5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83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11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38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65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93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20" algn="l" defTabSz="9578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1905830" y="747920"/>
            <a:ext cx="6040507" cy="3714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25" b="1" dirty="0">
                <a:latin typeface="Arial Black" panose="020B0A04020102020204" pitchFamily="34" charset="0"/>
              </a:rPr>
              <a:t>6.- CUMPLIMENTO DE EJECUCIÓN PROGRAMÁTICA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03157" y="1176905"/>
            <a:ext cx="509866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C" sz="1463" dirty="0"/>
              <a:t>6.4.- OBRAS EJECUTADAS MÁS RELEVANTES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816D-2D10-486C-B6C2-696D7D133773}" type="slidenum">
              <a:rPr lang="es-EC" smtClean="0"/>
              <a:pPr/>
              <a:t>1</a:t>
            </a:fld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523983" y="1430893"/>
            <a:ext cx="9257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Obras en Tenguel, Sistema de Tratamiento, de Aguas Servidas y parte </a:t>
            </a:r>
            <a:r>
              <a:rPr lang="es-EC" b="1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eléctrica </a:t>
            </a:r>
            <a:r>
              <a:rPr lang="es-EC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y </a:t>
            </a:r>
            <a:r>
              <a:rPr lang="es-EC" b="1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mecánica.</a:t>
            </a:r>
            <a:r>
              <a:rPr lang="es-EC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endParaRPr lang="es-EC" sz="1200" dirty="0">
              <a:latin typeface="Arial Black" panose="020B0A04020102020204" pitchFamily="34" charset="0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438859" y="2180846"/>
            <a:ext cx="5519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5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endParaRPr lang="es-EC" sz="800" dirty="0">
              <a:latin typeface="Arial Black" panose="020B0A04020102020204" pitchFamily="34" charset="0"/>
            </a:endParaRPr>
          </a:p>
          <a:p>
            <a:r>
              <a:rPr lang="es-EC" sz="105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SECTORES BENEFICIADOS</a:t>
            </a:r>
            <a:r>
              <a:rPr lang="es-EC" sz="10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algn="just"/>
            <a:r>
              <a:rPr lang="es-EC" sz="1000" cap="all" dirty="0" smtClean="0">
                <a:latin typeface="Arial Black" panose="020B0A04020102020204" pitchFamily="34" charset="0"/>
              </a:rPr>
              <a:t>Tenguel y Cooperativas de Tenguel como</a:t>
            </a:r>
          </a:p>
          <a:p>
            <a:pPr algn="just"/>
            <a:r>
              <a:rPr lang="es-EC" sz="1000" cap="all" dirty="0" err="1" smtClean="0">
                <a:latin typeface="Arial Black" panose="020B0A04020102020204" pitchFamily="34" charset="0"/>
              </a:rPr>
              <a:t>Coop</a:t>
            </a:r>
            <a:r>
              <a:rPr lang="es-EC" sz="1000" cap="all" dirty="0" smtClean="0">
                <a:latin typeface="Arial Black" panose="020B0A04020102020204" pitchFamily="34" charset="0"/>
              </a:rPr>
              <a:t>. 7 de septiembre, </a:t>
            </a:r>
            <a:r>
              <a:rPr lang="es-EC" sz="1000" cap="all" dirty="0" err="1" smtClean="0">
                <a:latin typeface="Arial Black" panose="020B0A04020102020204" pitchFamily="34" charset="0"/>
              </a:rPr>
              <a:t>coop</a:t>
            </a:r>
            <a:r>
              <a:rPr lang="es-EC" sz="1000" cap="all" dirty="0" smtClean="0">
                <a:latin typeface="Arial Black" panose="020B0A04020102020204" pitchFamily="34" charset="0"/>
              </a:rPr>
              <a:t>. Las américas</a:t>
            </a:r>
          </a:p>
          <a:p>
            <a:pPr algn="just"/>
            <a:r>
              <a:rPr lang="es-EC" sz="1000" cap="all" dirty="0" err="1" smtClean="0">
                <a:latin typeface="Arial Black" panose="020B0A04020102020204" pitchFamily="34" charset="0"/>
              </a:rPr>
              <a:t>Coop</a:t>
            </a:r>
            <a:r>
              <a:rPr lang="es-EC" sz="1000" cap="all" dirty="0" smtClean="0">
                <a:latin typeface="Arial Black" panose="020B0A04020102020204" pitchFamily="34" charset="0"/>
              </a:rPr>
              <a:t>. 9 de octubre</a:t>
            </a:r>
          </a:p>
          <a:p>
            <a:pPr algn="just"/>
            <a:endParaRPr lang="es-EC" sz="105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s-EC" sz="105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BENEFICIADOS</a:t>
            </a:r>
            <a:r>
              <a:rPr lang="es-EC" sz="10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s-EC" sz="105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EC" sz="1000" cap="all" dirty="0" smtClean="0">
                <a:latin typeface="Arial Black" panose="020B0A04020102020204" pitchFamily="34" charset="0"/>
              </a:rPr>
              <a:t>11.000 </a:t>
            </a:r>
            <a:r>
              <a:rPr lang="es-EC" sz="1000" cap="all" dirty="0">
                <a:latin typeface="Arial Black" panose="020B0A04020102020204" pitchFamily="34" charset="0"/>
              </a:rPr>
              <a:t>habitantes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38859" y="3613424"/>
            <a:ext cx="434969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Arial Black" panose="020B0A04020102020204" pitchFamily="34" charset="0"/>
              </a:rPr>
              <a:t>INVERSIÓN :         US </a:t>
            </a:r>
            <a:r>
              <a:rPr lang="es-EC" sz="1200" dirty="0">
                <a:latin typeface="Arial Black" panose="020B0A04020102020204" pitchFamily="34" charset="0"/>
              </a:rPr>
              <a:t>   $ </a:t>
            </a:r>
            <a:r>
              <a:rPr lang="es-EC" sz="1200" dirty="0" smtClean="0">
                <a:latin typeface="Arial Black" panose="020B0A04020102020204" pitchFamily="34" charset="0"/>
              </a:rPr>
              <a:t>3,723,257,51</a:t>
            </a:r>
          </a:p>
          <a:p>
            <a:r>
              <a:rPr lang="es-EC" sz="1200" dirty="0" smtClean="0">
                <a:latin typeface="Arial Black" panose="020B0A04020102020204" pitchFamily="34" charset="0"/>
              </a:rPr>
              <a:t>FECHA </a:t>
            </a:r>
            <a:r>
              <a:rPr lang="es-EC" sz="1200" dirty="0">
                <a:latin typeface="Arial Black" panose="020B0A04020102020204" pitchFamily="34" charset="0"/>
              </a:rPr>
              <a:t>INICIO:  </a:t>
            </a:r>
            <a:r>
              <a:rPr lang="es-EC" sz="1200" dirty="0" smtClean="0">
                <a:latin typeface="Arial Black" panose="020B0A04020102020204" pitchFamily="34" charset="0"/>
              </a:rPr>
              <a:t>             21/12/2017</a:t>
            </a:r>
            <a:endParaRPr lang="es-EC" sz="1200" dirty="0">
              <a:latin typeface="Arial Black" panose="020B0A04020102020204" pitchFamily="34" charset="0"/>
            </a:endParaRPr>
          </a:p>
          <a:p>
            <a:r>
              <a:rPr lang="es-EC" sz="1200" dirty="0" smtClean="0">
                <a:latin typeface="Arial Black" panose="020B0A04020102020204" pitchFamily="34" charset="0"/>
              </a:rPr>
              <a:t>FECHA </a:t>
            </a:r>
            <a:r>
              <a:rPr lang="es-EC" sz="1200" dirty="0">
                <a:latin typeface="Arial Black" panose="020B0A04020102020204" pitchFamily="34" charset="0"/>
              </a:rPr>
              <a:t>TERMINACIÓN:  </a:t>
            </a:r>
            <a:r>
              <a:rPr lang="es-EC" sz="1200" dirty="0" smtClean="0">
                <a:latin typeface="Arial Black" panose="020B0A04020102020204" pitchFamily="34" charset="0"/>
              </a:rPr>
              <a:t>28/02/2019</a:t>
            </a:r>
          </a:p>
          <a:p>
            <a:r>
              <a:rPr lang="es-EC" sz="1200" dirty="0">
                <a:latin typeface="Arial Black" panose="020B0A04020102020204" pitchFamily="34" charset="0"/>
              </a:rPr>
              <a:t>TIEMPO EJECUCIÓN:     </a:t>
            </a:r>
            <a:r>
              <a:rPr lang="es-EC" sz="1200" dirty="0" smtClean="0">
                <a:latin typeface="Arial Black" panose="020B0A04020102020204" pitchFamily="34" charset="0"/>
              </a:rPr>
              <a:t>434  </a:t>
            </a:r>
            <a:r>
              <a:rPr lang="es-EC" sz="1200" dirty="0">
                <a:latin typeface="Arial Black" panose="020B0A04020102020204" pitchFamily="34" charset="0"/>
              </a:rPr>
              <a:t>DÍAS</a:t>
            </a:r>
          </a:p>
          <a:p>
            <a:endParaRPr lang="es-EC" sz="1200" dirty="0">
              <a:latin typeface="Arial Black" panose="020B0A04020102020204" pitchFamily="34" charset="0"/>
            </a:endParaRPr>
          </a:p>
          <a:p>
            <a:r>
              <a:rPr lang="es-EC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FONDOS:  </a:t>
            </a:r>
            <a:r>
              <a:rPr lang="es-EC" sz="1200" dirty="0" smtClean="0">
                <a:latin typeface="Arial Black" panose="020B0A04020102020204" pitchFamily="34" charset="0"/>
              </a:rPr>
              <a:t>FONDOS AMORTIZABLES A LA TARIFA Y ASIGNACIÓN PRESUPUESTARIA</a:t>
            </a:r>
            <a:endParaRPr lang="es-EC" sz="1200" dirty="0">
              <a:latin typeface="Arial Black" panose="020B0A04020102020204" pitchFamily="34" charset="0"/>
            </a:endParaRPr>
          </a:p>
          <a:p>
            <a:endParaRPr lang="es-EC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s-EC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100% </a:t>
            </a:r>
            <a:r>
              <a:rPr lang="es-EC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C" sz="1200" dirty="0" smtClean="0">
                <a:latin typeface="Arial Black" panose="020B0A04020102020204" pitchFamily="34" charset="0"/>
              </a:rPr>
              <a:t>EJECUTADO</a:t>
            </a:r>
            <a:endParaRPr lang="es-EC" sz="975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821214" y="6327228"/>
            <a:ext cx="3163614" cy="530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54" y="4492864"/>
            <a:ext cx="1749000" cy="2332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87" y="1980142"/>
            <a:ext cx="1812446" cy="241659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54" y="2064737"/>
            <a:ext cx="3109333" cy="2332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7" y="4526001"/>
            <a:ext cx="3109332" cy="23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78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43732</TotalTime>
  <Words>61</Words>
  <Application>Microsoft Office PowerPoint</Application>
  <PresentationFormat>A4 (210 x 297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de Office</vt:lpstr>
      <vt:lpstr>Diseño personalizado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Garcia</dc:creator>
  <cp:lastModifiedBy>Jessica Maria Garcia</cp:lastModifiedBy>
  <cp:revision>632</cp:revision>
  <cp:lastPrinted>2019-01-10T20:48:49Z</cp:lastPrinted>
  <dcterms:created xsi:type="dcterms:W3CDTF">2013-12-04T15:11:31Z</dcterms:created>
  <dcterms:modified xsi:type="dcterms:W3CDTF">2019-03-07T21:14:37Z</dcterms:modified>
</cp:coreProperties>
</file>