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60" r:id="rId5"/>
    <p:sldId id="261" r:id="rId6"/>
    <p:sldId id="259" r:id="rId7"/>
    <p:sldId id="257" r:id="rId8"/>
    <p:sldId id="258" r:id="rId9"/>
    <p:sldId id="264" r:id="rId10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022" y="6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2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729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688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7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72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392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65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680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0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41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31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8453-BF19-4ED3-AA73-D716AF208EF8}" type="datetimeFigureOut">
              <a:rPr lang="es-EC" smtClean="0"/>
              <a:t>12/07/2019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984B-D46B-43D7-970E-016AD88207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70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93642" y="321428"/>
            <a:ext cx="75567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Presentación:</a:t>
            </a:r>
          </a:p>
          <a:p>
            <a:pPr algn="ctr"/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 DEL BANCO MUNDIAL </a:t>
            </a:r>
          </a:p>
          <a:p>
            <a:pPr algn="ctr"/>
            <a:endParaRPr lang="es-EC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UNIVERSALIZACIÓN DEL ALCANTARILLADO SANITARIO DEL SUR Y NORESTE DE GUAYAQUIL</a:t>
            </a:r>
          </a:p>
          <a:p>
            <a:pPr algn="ctr"/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CUENCA LAS ESCLUSAS </a:t>
            </a:r>
          </a:p>
          <a:p>
            <a:pPr algn="ctr"/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CUENCA LOS MERINOS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F84F61E-7DEF-40EB-A929-C89272C2C8E6}"/>
              </a:ext>
            </a:extLst>
          </p:cNvPr>
          <p:cNvSpPr txBox="1"/>
          <p:nvPr/>
        </p:nvSpPr>
        <p:spPr>
          <a:xfrm>
            <a:off x="2518297" y="392652"/>
            <a:ext cx="4107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F41978-E4FF-4CB6-BF83-15DE83906640}"/>
              </a:ext>
            </a:extLst>
          </p:cNvPr>
          <p:cNvSpPr txBox="1"/>
          <p:nvPr/>
        </p:nvSpPr>
        <p:spPr>
          <a:xfrm>
            <a:off x="988537" y="1218232"/>
            <a:ext cx="7166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Mejorar la calidad de vida de más de </a:t>
            </a:r>
            <a:r>
              <a:rPr lang="es-MX" sz="2400" dirty="0" smtClean="0"/>
              <a:t>2.5 </a:t>
            </a:r>
            <a:r>
              <a:rPr lang="es-MX" sz="2400" dirty="0"/>
              <a:t>millones de habitantes del </a:t>
            </a:r>
            <a:r>
              <a:rPr lang="es-MX" sz="2400" dirty="0" smtClean="0"/>
              <a:t>Sur y Noreste </a:t>
            </a:r>
            <a:r>
              <a:rPr lang="es-MX" sz="2400" dirty="0"/>
              <a:t>de Guayaquil.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Mejorar </a:t>
            </a:r>
            <a:r>
              <a:rPr lang="es-MX" sz="2400" dirty="0"/>
              <a:t>las condiciones de calidad de las aguas del Estero </a:t>
            </a:r>
            <a:r>
              <a:rPr lang="es-MX" sz="2400" dirty="0" smtClean="0"/>
              <a:t>Salado, </a:t>
            </a:r>
            <a:r>
              <a:rPr lang="es-MX" sz="2400" dirty="0"/>
              <a:t>Río Daule </a:t>
            </a:r>
            <a:r>
              <a:rPr lang="es-MX" sz="2400" dirty="0" smtClean="0"/>
              <a:t>y Río Guayas</a:t>
            </a:r>
            <a:r>
              <a:rPr lang="es-MX" sz="2400" dirty="0"/>
              <a:t>.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EE079A-26EF-4946-90AE-1E01E14B844B}"/>
              </a:ext>
            </a:extLst>
          </p:cNvPr>
          <p:cNvSpPr txBox="1"/>
          <p:nvPr/>
        </p:nvSpPr>
        <p:spPr>
          <a:xfrm>
            <a:off x="2819052" y="3304350"/>
            <a:ext cx="350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DEL PROYECTO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EE9D14-8D0D-4D59-BFAD-68FF3DC28B61}"/>
              </a:ext>
            </a:extLst>
          </p:cNvPr>
          <p:cNvSpPr txBox="1"/>
          <p:nvPr/>
        </p:nvSpPr>
        <p:spPr>
          <a:xfrm>
            <a:off x="887862" y="4077520"/>
            <a:ext cx="7368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UNIVERSALIZACIÓN DEL SISTEMA SANITARIO</a:t>
            </a:r>
          </a:p>
          <a:p>
            <a:pPr algn="ctr"/>
            <a:r>
              <a:rPr lang="es-MX" sz="2200" dirty="0" smtClean="0"/>
              <a:t>Alcanzar </a:t>
            </a:r>
            <a:r>
              <a:rPr lang="es-MX" sz="2200" dirty="0"/>
              <a:t>el </a:t>
            </a:r>
            <a:r>
              <a:rPr lang="es-MX" sz="2200" b="1" dirty="0"/>
              <a:t>100% </a:t>
            </a:r>
            <a:r>
              <a:rPr lang="es-MX" sz="2200" dirty="0"/>
              <a:t>de Conectividad Intra domiciliaria</a:t>
            </a:r>
          </a:p>
          <a:p>
            <a:pPr algn="ctr"/>
            <a:r>
              <a:rPr lang="es-MX" sz="2200" dirty="0"/>
              <a:t>Alcanzar el </a:t>
            </a:r>
            <a:r>
              <a:rPr lang="es-MX" sz="2200" b="1" dirty="0"/>
              <a:t>100% </a:t>
            </a:r>
            <a:r>
              <a:rPr lang="es-MX" sz="2200" dirty="0"/>
              <a:t>de Expansión del Alcantarillado Sanitario</a:t>
            </a:r>
          </a:p>
          <a:p>
            <a:pPr algn="ctr"/>
            <a:r>
              <a:rPr lang="es-MX" sz="2200" dirty="0"/>
              <a:t>Alcanzar el </a:t>
            </a:r>
            <a:r>
              <a:rPr lang="es-MX" sz="2200" b="1" dirty="0"/>
              <a:t>100% </a:t>
            </a:r>
            <a:r>
              <a:rPr lang="es-MX" sz="2200" dirty="0"/>
              <a:t>de Transporte Seguro de las aguas residuales</a:t>
            </a:r>
          </a:p>
          <a:p>
            <a:pPr algn="ctr"/>
            <a:r>
              <a:rPr lang="es-MX" sz="2200" dirty="0"/>
              <a:t>Alcanzar el </a:t>
            </a:r>
            <a:r>
              <a:rPr lang="es-MX" sz="2200" b="1" dirty="0"/>
              <a:t>100% </a:t>
            </a:r>
            <a:r>
              <a:rPr lang="es-MX" sz="2200" dirty="0"/>
              <a:t>del Tratamiento de las aguas residuales    </a:t>
            </a:r>
            <a:endParaRPr lang="es-MX" sz="22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7000"/>
                    </a14:imgEffect>
                    <a14:imgEffect>
                      <a14:brightnessContrast bright="25000" contrast="-50000"/>
                    </a14:imgEffect>
                  </a14:imgLayer>
                </a14:imgProps>
              </a:ext>
            </a:extLst>
          </a:blip>
          <a:srcRect t="17963"/>
          <a:stretch/>
        </p:blipFill>
        <p:spPr>
          <a:xfrm>
            <a:off x="-1" y="541820"/>
            <a:ext cx="9144000" cy="497175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" name="CuadroTexto 6"/>
          <p:cNvSpPr txBox="1"/>
          <p:nvPr/>
        </p:nvSpPr>
        <p:spPr>
          <a:xfrm>
            <a:off x="1755214" y="3965040"/>
            <a:ext cx="184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Cuenca ESCLUSAS</a:t>
            </a:r>
          </a:p>
          <a:p>
            <a:pPr algn="ctr"/>
            <a:r>
              <a:rPr lang="es-EC" dirty="0" smtClean="0"/>
              <a:t>1 millón hab.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27904" y="2562098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Cuenca MERINOS</a:t>
            </a:r>
          </a:p>
          <a:p>
            <a:pPr algn="ctr"/>
            <a:r>
              <a:rPr lang="es-EC" dirty="0" smtClean="0"/>
              <a:t>1,5 millones de hab.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79082"/>
            <a:ext cx="8934450" cy="57721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4775" y="224052"/>
            <a:ext cx="459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LAS ESCLUSAS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673009" y="4015409"/>
            <a:ext cx="302149" cy="103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7589884" y="3959370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65.000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5920" y="155228"/>
            <a:ext cx="601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PROYECTO LOS MERINOS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" y="592170"/>
            <a:ext cx="8982075" cy="52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8955" y="171131"/>
            <a:ext cx="608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COMPONENTES DE LOS PROYECTOS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22768"/>
              </p:ext>
            </p:extLst>
          </p:nvPr>
        </p:nvGraphicFramePr>
        <p:xfrm>
          <a:off x="432546" y="861228"/>
          <a:ext cx="8278908" cy="52085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59636"/>
                <a:gridCol w="2759636"/>
                <a:gridCol w="2759636"/>
              </a:tblGrid>
              <a:tr h="1002329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COMPONENTES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PROYECTO</a:t>
                      </a:r>
                    </a:p>
                    <a:p>
                      <a:pPr algn="ctr"/>
                      <a:r>
                        <a:rPr lang="es-EC" sz="2000" dirty="0" smtClean="0"/>
                        <a:t>ESCLUSAS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PROYECTO</a:t>
                      </a:r>
                    </a:p>
                    <a:p>
                      <a:pPr algn="ctr"/>
                      <a:r>
                        <a:rPr lang="es-EC" sz="2000" dirty="0" smtClean="0"/>
                        <a:t>MERINOS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CONEXIONES</a:t>
                      </a:r>
                      <a:r>
                        <a:rPr lang="es-EC" sz="2000" baseline="0" dirty="0" smtClean="0"/>
                        <a:t> DOMICILIARIAS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30.000 </a:t>
                      </a:r>
                      <a:r>
                        <a:rPr lang="es-EC" sz="2000" dirty="0" err="1" smtClean="0"/>
                        <a:t>conex</a:t>
                      </a:r>
                      <a:r>
                        <a:rPr lang="es-EC" sz="2000" dirty="0" smtClean="0"/>
                        <a:t>.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11.000 </a:t>
                      </a:r>
                      <a:r>
                        <a:rPr lang="es-EC" sz="2000" dirty="0" err="1" smtClean="0"/>
                        <a:t>conex</a:t>
                      </a:r>
                      <a:r>
                        <a:rPr lang="es-EC" sz="2000" dirty="0" smtClean="0"/>
                        <a:t>.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EXPANSIÓN</a:t>
                      </a:r>
                      <a:r>
                        <a:rPr lang="es-EC" sz="2000" baseline="0" dirty="0" smtClean="0"/>
                        <a:t> DEL SERVICIO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 -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6.500</a:t>
                      </a:r>
                      <a:r>
                        <a:rPr lang="es-EC" sz="2000" baseline="0" dirty="0" smtClean="0"/>
                        <a:t> predios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REHABILITACIÓN DE ALCANTARILLADO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80 KM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-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ESTACIÓN DE </a:t>
                      </a:r>
                    </a:p>
                    <a:p>
                      <a:pPr algn="ctr"/>
                      <a:r>
                        <a:rPr lang="es-EC" sz="2000" dirty="0" smtClean="0"/>
                        <a:t>BOMBEO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6 </a:t>
                      </a:r>
                      <a:r>
                        <a:rPr lang="es-EC" sz="2000" baseline="0" dirty="0" smtClean="0"/>
                        <a:t>m3/</a:t>
                      </a:r>
                      <a:r>
                        <a:rPr lang="es-EC" sz="2000" baseline="0" dirty="0" err="1" smtClean="0"/>
                        <a:t>seg</a:t>
                      </a:r>
                      <a:r>
                        <a:rPr lang="es-EC" sz="2000" baseline="0" dirty="0" smtClean="0"/>
                        <a:t>.</a:t>
                      </a:r>
                      <a:r>
                        <a:rPr lang="es-EC" sz="2000" dirty="0" smtClean="0"/>
                        <a:t>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1.9 m3/</a:t>
                      </a:r>
                      <a:r>
                        <a:rPr lang="es-EC" sz="2000" dirty="0" err="1" smtClean="0"/>
                        <a:t>seg</a:t>
                      </a:r>
                      <a:r>
                        <a:rPr lang="es-EC" sz="2000" dirty="0" smtClean="0"/>
                        <a:t>.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LINEA DE </a:t>
                      </a:r>
                    </a:p>
                    <a:p>
                      <a:pPr algn="ctr"/>
                      <a:r>
                        <a:rPr lang="es-EC" sz="2000" dirty="0" smtClean="0"/>
                        <a:t>IMPULSIÓN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2.000</a:t>
                      </a:r>
                      <a:r>
                        <a:rPr lang="es-EC" sz="2000" baseline="0" dirty="0" smtClean="0"/>
                        <a:t> MM</a:t>
                      </a:r>
                    </a:p>
                    <a:p>
                      <a:pPr algn="ctr"/>
                      <a:r>
                        <a:rPr lang="es-EC" sz="2000" baseline="0" dirty="0" smtClean="0"/>
                        <a:t>4.5 KM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1.000</a:t>
                      </a:r>
                      <a:r>
                        <a:rPr lang="es-EC" sz="2000" baseline="0" dirty="0" smtClean="0"/>
                        <a:t> MM</a:t>
                      </a:r>
                    </a:p>
                    <a:p>
                      <a:pPr algn="ctr"/>
                      <a:r>
                        <a:rPr lang="es-EC" sz="2000" baseline="0" dirty="0" smtClean="0"/>
                        <a:t>4.5 KM</a:t>
                      </a:r>
                      <a:endParaRPr lang="es-EC" sz="2000" dirty="0" smtClean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PLANTA</a:t>
                      </a:r>
                      <a:r>
                        <a:rPr lang="es-EC" sz="2000" baseline="0" dirty="0" smtClean="0"/>
                        <a:t> DE TRATAMIENTO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2.66</a:t>
                      </a:r>
                      <a:r>
                        <a:rPr lang="es-EC" sz="2000" baseline="0" dirty="0" smtClean="0"/>
                        <a:t> m3/</a:t>
                      </a:r>
                      <a:r>
                        <a:rPr lang="es-EC" sz="2000" baseline="0" dirty="0" err="1" smtClean="0"/>
                        <a:t>seg</a:t>
                      </a:r>
                      <a:r>
                        <a:rPr lang="es-EC" sz="2000" baseline="0" dirty="0" smtClean="0"/>
                        <a:t>.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4.00</a:t>
                      </a:r>
                      <a:r>
                        <a:rPr lang="es-EC" sz="2000" baseline="0" dirty="0" smtClean="0"/>
                        <a:t> m3/</a:t>
                      </a:r>
                      <a:r>
                        <a:rPr lang="es-EC" sz="2000" baseline="0" dirty="0" err="1" smtClean="0"/>
                        <a:t>seg</a:t>
                      </a:r>
                      <a:r>
                        <a:rPr lang="es-EC" sz="2000" baseline="0" dirty="0" smtClean="0"/>
                        <a:t>.</a:t>
                      </a:r>
                      <a:endParaRPr lang="es-EC" sz="2000" dirty="0" smtClean="0"/>
                    </a:p>
                    <a:p>
                      <a:pPr algn="ctr"/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001777" y="282449"/>
            <a:ext cx="514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 Y SUS CONDICIONES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02587"/>
              </p:ext>
            </p:extLst>
          </p:nvPr>
        </p:nvGraphicFramePr>
        <p:xfrm>
          <a:off x="389964" y="1236995"/>
          <a:ext cx="8364071" cy="17407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19467"/>
                <a:gridCol w="1619467"/>
                <a:gridCol w="1619467"/>
                <a:gridCol w="1752835"/>
                <a:gridCol w="1752835"/>
              </a:tblGrid>
              <a:tr h="552049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PROYECTO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BM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BEI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CONTRAPARTE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TOTAL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ESCLUSAS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102,50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102,50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16,40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221,40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MERINOS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233,60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-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6,00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239,60</a:t>
                      </a:r>
                      <a:endParaRPr lang="es-EC" sz="2000" dirty="0"/>
                    </a:p>
                  </a:txBody>
                  <a:tcPr/>
                </a:tc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TOTAL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336,10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102,50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22,40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461,00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87318"/>
              </p:ext>
            </p:extLst>
          </p:nvPr>
        </p:nvGraphicFramePr>
        <p:xfrm>
          <a:off x="381664" y="3738163"/>
          <a:ext cx="4652214" cy="158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50738"/>
                <a:gridCol w="1550738"/>
                <a:gridCol w="1550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PROYECTO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BM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BEI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PLAZO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35 años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20 años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baseline="0" dirty="0" smtClean="0"/>
                        <a:t>GRACIA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15 años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5 años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INTERÉS</a:t>
                      </a:r>
                      <a:r>
                        <a:rPr lang="es-EC" sz="2000" baseline="0" dirty="0" smtClean="0"/>
                        <a:t>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&lt; 4%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&lt; 4%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29140"/>
              </p:ext>
            </p:extLst>
          </p:nvPr>
        </p:nvGraphicFramePr>
        <p:xfrm>
          <a:off x="5335324" y="3725801"/>
          <a:ext cx="3501925" cy="741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31831"/>
                <a:gridCol w="846619"/>
                <a:gridCol w="723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DESEMBOLSADO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BM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BEI</a:t>
                      </a:r>
                      <a:endParaRPr lang="es-EC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ESCLUSAS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80%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33%</a:t>
                      </a:r>
                      <a:endParaRPr lang="es-EC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5049" y="1608107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017955" y="1608107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330861" y="1612280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392143" y="160207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987000" y="162062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299906" y="162062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612812" y="1624799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674094" y="1614595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92143" y="1322257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2019</a:t>
            </a:r>
            <a:endParaRPr lang="es-EC" sz="105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674094" y="1323784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2020</a:t>
            </a:r>
            <a:endParaRPr lang="es-EC" sz="105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262080" y="1608107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574986" y="1608107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887892" y="1612280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3949174" y="160207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5561961" y="162062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5874867" y="162062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187773" y="1624799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249055" y="1614595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949174" y="1322257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2021</a:t>
            </a:r>
            <a:endParaRPr lang="es-EC" sz="105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5249055" y="1323784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2022</a:t>
            </a:r>
            <a:endParaRPr lang="es-EC" sz="105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6837041" y="163325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7149947" y="163325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462853" y="1637429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6524135" y="1627225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55" name="CuadroTexto 54"/>
          <p:cNvSpPr txBox="1"/>
          <p:nvPr/>
        </p:nvSpPr>
        <p:spPr>
          <a:xfrm>
            <a:off x="6524135" y="1336414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2023</a:t>
            </a:r>
            <a:endParaRPr lang="es-EC" sz="1050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112865" y="163325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T2</a:t>
            </a:r>
            <a:endParaRPr lang="es-EC" sz="10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8425771" y="1633256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T3</a:t>
            </a:r>
            <a:endParaRPr lang="es-EC" sz="10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8738677" y="1637429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T4</a:t>
            </a:r>
            <a:endParaRPr lang="es-EC" sz="1000" dirty="0"/>
          </a:p>
        </p:txBody>
      </p:sp>
      <p:sp>
        <p:nvSpPr>
          <p:cNvPr id="59" name="CuadroTexto 58"/>
          <p:cNvSpPr txBox="1"/>
          <p:nvPr/>
        </p:nvSpPr>
        <p:spPr>
          <a:xfrm>
            <a:off x="7799959" y="1627225"/>
            <a:ext cx="3129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C" sz="1000" dirty="0" smtClean="0"/>
              <a:t>T1</a:t>
            </a:r>
            <a:endParaRPr lang="es-EC" sz="1000" dirty="0"/>
          </a:p>
        </p:txBody>
      </p:sp>
      <p:sp>
        <p:nvSpPr>
          <p:cNvPr id="60" name="CuadroTexto 59"/>
          <p:cNvSpPr txBox="1"/>
          <p:nvPr/>
        </p:nvSpPr>
        <p:spPr>
          <a:xfrm>
            <a:off x="7799959" y="1336414"/>
            <a:ext cx="125162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2024</a:t>
            </a:r>
            <a:endParaRPr lang="es-EC" sz="105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9650"/>
              </p:ext>
            </p:extLst>
          </p:nvPr>
        </p:nvGraphicFramePr>
        <p:xfrm>
          <a:off x="181795" y="1858493"/>
          <a:ext cx="1192418" cy="35913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92418"/>
              </a:tblGrid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CONEXIONES</a:t>
                      </a:r>
                      <a:r>
                        <a:rPr lang="es-EC" sz="900" b="0" baseline="0" dirty="0" smtClean="0"/>
                        <a:t> DOMICILIARIAS</a:t>
                      </a:r>
                      <a:endParaRPr lang="es-EC" sz="900" b="0" dirty="0"/>
                    </a:p>
                  </a:txBody>
                  <a:tcPr/>
                </a:tc>
              </a:tr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EXPANSIÓN</a:t>
                      </a:r>
                      <a:r>
                        <a:rPr lang="es-EC" sz="900" b="0" baseline="0" dirty="0" smtClean="0"/>
                        <a:t> DEL SERVICIO PASCUALES</a:t>
                      </a:r>
                      <a:endParaRPr lang="es-EC" sz="900" b="0" dirty="0"/>
                    </a:p>
                  </a:txBody>
                  <a:tcPr/>
                </a:tc>
              </a:tr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REHABILITACIÓN DE ALCANTARILLADO</a:t>
                      </a:r>
                      <a:endParaRPr lang="es-EC" sz="900" b="0" dirty="0"/>
                    </a:p>
                  </a:txBody>
                  <a:tcPr/>
                </a:tc>
              </a:tr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ESTACIÓN DE </a:t>
                      </a:r>
                    </a:p>
                    <a:p>
                      <a:pPr algn="ctr"/>
                      <a:r>
                        <a:rPr lang="es-EC" sz="900" b="0" dirty="0" smtClean="0"/>
                        <a:t>BOMBEO</a:t>
                      </a:r>
                      <a:endParaRPr lang="es-EC" sz="900" b="0" dirty="0"/>
                    </a:p>
                  </a:txBody>
                  <a:tcPr/>
                </a:tc>
              </a:tr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LINEA DE </a:t>
                      </a:r>
                    </a:p>
                    <a:p>
                      <a:pPr algn="ctr"/>
                      <a:r>
                        <a:rPr lang="es-EC" sz="900" b="0" dirty="0" smtClean="0"/>
                        <a:t>IMPULSIÓN</a:t>
                      </a:r>
                      <a:endParaRPr lang="es-EC" sz="900" b="0" dirty="0"/>
                    </a:p>
                  </a:txBody>
                  <a:tcPr/>
                </a:tc>
              </a:tr>
              <a:tr h="598550">
                <a:tc>
                  <a:txBody>
                    <a:bodyPr/>
                    <a:lstStyle/>
                    <a:p>
                      <a:pPr algn="ctr"/>
                      <a:r>
                        <a:rPr lang="es-EC" sz="900" b="0" dirty="0" smtClean="0"/>
                        <a:t>PLANTA</a:t>
                      </a:r>
                      <a:r>
                        <a:rPr lang="es-EC" sz="900" b="0" baseline="0" dirty="0" smtClean="0"/>
                        <a:t> DE TRATAMIENTO</a:t>
                      </a:r>
                      <a:endParaRPr lang="es-EC" sz="9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CuadroTexto 61"/>
          <p:cNvSpPr txBox="1"/>
          <p:nvPr/>
        </p:nvSpPr>
        <p:spPr>
          <a:xfrm>
            <a:off x="2269294" y="381894"/>
            <a:ext cx="462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GENERAL DE OBRA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Conector recto 84"/>
          <p:cNvCxnSpPr/>
          <p:nvPr/>
        </p:nvCxnSpPr>
        <p:spPr>
          <a:xfrm flipH="1">
            <a:off x="165991" y="1848297"/>
            <a:ext cx="603" cy="3603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1407493" y="1939488"/>
            <a:ext cx="3513679" cy="140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CONEXIONES ESCLUSAS</a:t>
            </a:r>
            <a:endParaRPr lang="es-EC" sz="900" dirty="0"/>
          </a:p>
        </p:txBody>
      </p:sp>
      <p:sp>
        <p:nvSpPr>
          <p:cNvPr id="64" name="Rectángulo 63"/>
          <p:cNvSpPr/>
          <p:nvPr/>
        </p:nvSpPr>
        <p:spPr>
          <a:xfrm>
            <a:off x="1403225" y="3301979"/>
            <a:ext cx="810697" cy="119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CHALA</a:t>
            </a:r>
            <a:endParaRPr lang="es-EC" sz="900" dirty="0"/>
          </a:p>
        </p:txBody>
      </p:sp>
      <p:sp>
        <p:nvSpPr>
          <p:cNvPr id="65" name="Rectángulo 64"/>
          <p:cNvSpPr/>
          <p:nvPr/>
        </p:nvSpPr>
        <p:spPr>
          <a:xfrm>
            <a:off x="1398529" y="3782296"/>
            <a:ext cx="815394" cy="106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EB. PRADERA</a:t>
            </a:r>
            <a:endParaRPr lang="es-EC" sz="900" dirty="0"/>
          </a:p>
        </p:txBody>
      </p:sp>
      <p:sp>
        <p:nvSpPr>
          <p:cNvPr id="66" name="Rectángulo 65"/>
          <p:cNvSpPr/>
          <p:nvPr/>
        </p:nvSpPr>
        <p:spPr>
          <a:xfrm>
            <a:off x="1398528" y="4395564"/>
            <a:ext cx="2232211" cy="134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IMPULSIÓN ESCLUSAS</a:t>
            </a:r>
            <a:endParaRPr lang="es-EC" sz="900" dirty="0"/>
          </a:p>
        </p:txBody>
      </p:sp>
      <p:sp>
        <p:nvSpPr>
          <p:cNvPr id="67" name="Rectángulo 66"/>
          <p:cNvSpPr/>
          <p:nvPr/>
        </p:nvSpPr>
        <p:spPr>
          <a:xfrm>
            <a:off x="1388702" y="4963760"/>
            <a:ext cx="1903424" cy="15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PTAR ESCLUSAS</a:t>
            </a:r>
            <a:endParaRPr lang="es-EC" sz="900" dirty="0"/>
          </a:p>
        </p:txBody>
      </p:sp>
      <p:sp>
        <p:nvSpPr>
          <p:cNvPr id="68" name="Rectángulo 67"/>
          <p:cNvSpPr/>
          <p:nvPr/>
        </p:nvSpPr>
        <p:spPr>
          <a:xfrm>
            <a:off x="2017955" y="2621981"/>
            <a:ext cx="625812" cy="17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LIC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2656163" y="2621981"/>
            <a:ext cx="972993" cy="17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DISEÑO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3630739" y="2621981"/>
            <a:ext cx="681581" cy="17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LIC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4288972" y="2621981"/>
            <a:ext cx="1594860" cy="1661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EJECUCIÓN </a:t>
            </a:r>
            <a:endParaRPr lang="es-EC" sz="900" dirty="0"/>
          </a:p>
        </p:txBody>
      </p:sp>
      <p:sp>
        <p:nvSpPr>
          <p:cNvPr id="72" name="Rectángulo 71"/>
          <p:cNvSpPr/>
          <p:nvPr/>
        </p:nvSpPr>
        <p:spPr>
          <a:xfrm>
            <a:off x="4731439" y="2212233"/>
            <a:ext cx="2192429" cy="1436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CONEXIONES MERINOS</a:t>
            </a:r>
            <a:endParaRPr lang="es-EC" sz="900" dirty="0"/>
          </a:p>
        </p:txBody>
      </p:sp>
      <p:cxnSp>
        <p:nvCxnSpPr>
          <p:cNvPr id="74" name="Conector recto 73"/>
          <p:cNvCxnSpPr/>
          <p:nvPr/>
        </p:nvCxnSpPr>
        <p:spPr>
          <a:xfrm>
            <a:off x="1388702" y="2451595"/>
            <a:ext cx="7662881" cy="302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1398528" y="3053028"/>
            <a:ext cx="7653055" cy="2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1392214" y="3640325"/>
            <a:ext cx="7662881" cy="29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1388702" y="4242224"/>
            <a:ext cx="7662881" cy="29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1388702" y="4875700"/>
            <a:ext cx="7662881" cy="29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1388702" y="5458759"/>
            <a:ext cx="76628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1388702" y="1858501"/>
            <a:ext cx="0" cy="36002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1388702" y="1858501"/>
            <a:ext cx="7662881" cy="383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>
            <a:off x="9051583" y="1896847"/>
            <a:ext cx="0" cy="35619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ángulo 93"/>
          <p:cNvSpPr/>
          <p:nvPr/>
        </p:nvSpPr>
        <p:spPr>
          <a:xfrm>
            <a:off x="3631598" y="4385869"/>
            <a:ext cx="189981" cy="152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3971529" y="3988632"/>
            <a:ext cx="724498" cy="136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LIC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4697536" y="3994904"/>
            <a:ext cx="2708907" cy="1463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ESTACION PROGRESO</a:t>
            </a:r>
            <a:endParaRPr lang="es-EC" sz="900" dirty="0"/>
          </a:p>
        </p:txBody>
      </p:sp>
      <p:sp>
        <p:nvSpPr>
          <p:cNvPr id="99" name="Rectángulo 98"/>
          <p:cNvSpPr/>
          <p:nvPr/>
        </p:nvSpPr>
        <p:spPr>
          <a:xfrm>
            <a:off x="3622629" y="4969426"/>
            <a:ext cx="1021915" cy="147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PM +OA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2014514" y="5239363"/>
            <a:ext cx="1285392" cy="147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PRE + LIC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3299906" y="5239363"/>
            <a:ext cx="4106537" cy="1605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PTAR MERINOS</a:t>
            </a:r>
            <a:endParaRPr lang="es-EC" sz="900" dirty="0"/>
          </a:p>
        </p:txBody>
      </p:sp>
      <p:sp>
        <p:nvSpPr>
          <p:cNvPr id="103" name="Rectángulo 102"/>
          <p:cNvSpPr/>
          <p:nvPr/>
        </p:nvSpPr>
        <p:spPr>
          <a:xfrm>
            <a:off x="7406444" y="5239363"/>
            <a:ext cx="632726" cy="147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PM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8039169" y="5239363"/>
            <a:ext cx="603815" cy="147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OA</a:t>
            </a:r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3330149" y="4634719"/>
            <a:ext cx="4076294" cy="150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IMPULSIÓN MERINOS</a:t>
            </a:r>
            <a:endParaRPr lang="es-EC" sz="900" dirty="0"/>
          </a:p>
        </p:txBody>
      </p:sp>
      <p:sp>
        <p:nvSpPr>
          <p:cNvPr id="108" name="Rectángulo 107"/>
          <p:cNvSpPr/>
          <p:nvPr/>
        </p:nvSpPr>
        <p:spPr>
          <a:xfrm>
            <a:off x="3629156" y="3760817"/>
            <a:ext cx="189981" cy="144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4847341" y="1926364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Sept. 2021</a:t>
            </a:r>
            <a:endParaRPr lang="es-EC" sz="700" dirty="0"/>
          </a:p>
        </p:txBody>
      </p:sp>
      <p:sp>
        <p:nvSpPr>
          <p:cNvPr id="110" name="CuadroTexto 109"/>
          <p:cNvSpPr txBox="1"/>
          <p:nvPr/>
        </p:nvSpPr>
        <p:spPr>
          <a:xfrm>
            <a:off x="6863121" y="2180603"/>
            <a:ext cx="5485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abril 2023</a:t>
            </a:r>
            <a:endParaRPr lang="es-EC" sz="700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5840066" y="2600250"/>
            <a:ext cx="5293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Jun. 2022</a:t>
            </a:r>
            <a:endParaRPr lang="es-EC" sz="700" dirty="0"/>
          </a:p>
        </p:txBody>
      </p:sp>
      <p:sp>
        <p:nvSpPr>
          <p:cNvPr id="112" name="CuadroTexto 111"/>
          <p:cNvSpPr txBox="1"/>
          <p:nvPr/>
        </p:nvSpPr>
        <p:spPr>
          <a:xfrm>
            <a:off x="2162525" y="3255409"/>
            <a:ext cx="5693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Sept. 2019</a:t>
            </a:r>
            <a:endParaRPr lang="es-EC" sz="700" dirty="0"/>
          </a:p>
        </p:txBody>
      </p:sp>
      <p:sp>
        <p:nvSpPr>
          <p:cNvPr id="113" name="CuadroTexto 112"/>
          <p:cNvSpPr txBox="1"/>
          <p:nvPr/>
        </p:nvSpPr>
        <p:spPr>
          <a:xfrm>
            <a:off x="2162524" y="3737451"/>
            <a:ext cx="5693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Sept. 2019</a:t>
            </a:r>
            <a:endParaRPr lang="es-EC" sz="700" dirty="0"/>
          </a:p>
        </p:txBody>
      </p:sp>
      <p:sp>
        <p:nvSpPr>
          <p:cNvPr id="114" name="CuadroTexto 113"/>
          <p:cNvSpPr txBox="1"/>
          <p:nvPr/>
        </p:nvSpPr>
        <p:spPr>
          <a:xfrm>
            <a:off x="3777052" y="3730524"/>
            <a:ext cx="5357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Oct. 2020</a:t>
            </a:r>
            <a:endParaRPr lang="es-EC" sz="700" dirty="0"/>
          </a:p>
        </p:txBody>
      </p:sp>
      <p:sp>
        <p:nvSpPr>
          <p:cNvPr id="115" name="CuadroTexto 114"/>
          <p:cNvSpPr txBox="1"/>
          <p:nvPr/>
        </p:nvSpPr>
        <p:spPr>
          <a:xfrm>
            <a:off x="3787870" y="4361999"/>
            <a:ext cx="5357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Oct. 2020</a:t>
            </a:r>
            <a:endParaRPr lang="es-EC" sz="700" dirty="0"/>
          </a:p>
        </p:txBody>
      </p:sp>
      <p:sp>
        <p:nvSpPr>
          <p:cNvPr id="116" name="CuadroTexto 115"/>
          <p:cNvSpPr txBox="1"/>
          <p:nvPr/>
        </p:nvSpPr>
        <p:spPr>
          <a:xfrm>
            <a:off x="4630948" y="4936212"/>
            <a:ext cx="4956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jul. 2021</a:t>
            </a:r>
            <a:endParaRPr lang="es-EC" sz="700" dirty="0"/>
          </a:p>
        </p:txBody>
      </p:sp>
      <p:sp>
        <p:nvSpPr>
          <p:cNvPr id="117" name="CuadroTexto 116"/>
          <p:cNvSpPr txBox="1"/>
          <p:nvPr/>
        </p:nvSpPr>
        <p:spPr>
          <a:xfrm>
            <a:off x="8424026" y="5057498"/>
            <a:ext cx="5485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Ago. 2024</a:t>
            </a:r>
            <a:endParaRPr lang="es-EC" sz="700" dirty="0"/>
          </a:p>
        </p:txBody>
      </p:sp>
      <p:sp>
        <p:nvSpPr>
          <p:cNvPr id="118" name="CuadroTexto 117"/>
          <p:cNvSpPr txBox="1"/>
          <p:nvPr/>
        </p:nvSpPr>
        <p:spPr>
          <a:xfrm>
            <a:off x="3061381" y="4818108"/>
            <a:ext cx="5084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Jun.2020</a:t>
            </a:r>
            <a:endParaRPr lang="es-EC" sz="700" dirty="0"/>
          </a:p>
        </p:txBody>
      </p:sp>
      <p:sp>
        <p:nvSpPr>
          <p:cNvPr id="119" name="CuadroTexto 118"/>
          <p:cNvSpPr txBox="1"/>
          <p:nvPr/>
        </p:nvSpPr>
        <p:spPr>
          <a:xfrm>
            <a:off x="1537812" y="5213015"/>
            <a:ext cx="5485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Ago. 2019</a:t>
            </a:r>
            <a:endParaRPr lang="es-EC" sz="700" dirty="0"/>
          </a:p>
        </p:txBody>
      </p:sp>
      <p:sp>
        <p:nvSpPr>
          <p:cNvPr id="120" name="CuadroTexto 119"/>
          <p:cNvSpPr txBox="1"/>
          <p:nvPr/>
        </p:nvSpPr>
        <p:spPr>
          <a:xfrm>
            <a:off x="2262044" y="4613935"/>
            <a:ext cx="540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Feb. 2020</a:t>
            </a:r>
            <a:endParaRPr lang="es-EC" sz="700" dirty="0"/>
          </a:p>
        </p:txBody>
      </p:sp>
      <p:sp>
        <p:nvSpPr>
          <p:cNvPr id="121" name="CuadroTexto 120"/>
          <p:cNvSpPr txBox="1"/>
          <p:nvPr/>
        </p:nvSpPr>
        <p:spPr>
          <a:xfrm>
            <a:off x="3494802" y="3954876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Dic. 2020 </a:t>
            </a:r>
            <a:endParaRPr lang="es-EC" sz="700" dirty="0"/>
          </a:p>
        </p:txBody>
      </p:sp>
      <p:sp>
        <p:nvSpPr>
          <p:cNvPr id="122" name="Rectángulo 121"/>
          <p:cNvSpPr/>
          <p:nvPr/>
        </p:nvSpPr>
        <p:spPr>
          <a:xfrm>
            <a:off x="2730499" y="4641126"/>
            <a:ext cx="599650" cy="137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LIC</a:t>
            </a:r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7331117" y="3965317"/>
            <a:ext cx="5485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Ago. 2023</a:t>
            </a:r>
            <a:endParaRPr lang="es-EC" sz="700" dirty="0"/>
          </a:p>
        </p:txBody>
      </p:sp>
      <p:sp>
        <p:nvSpPr>
          <p:cNvPr id="124" name="CuadroTexto 123"/>
          <p:cNvSpPr txBox="1"/>
          <p:nvPr/>
        </p:nvSpPr>
        <p:spPr>
          <a:xfrm>
            <a:off x="7347806" y="4598904"/>
            <a:ext cx="5485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Ago. 2023</a:t>
            </a:r>
            <a:endParaRPr lang="es-EC" sz="700" dirty="0"/>
          </a:p>
        </p:txBody>
      </p:sp>
      <p:sp>
        <p:nvSpPr>
          <p:cNvPr id="125" name="CuadroTexto 124"/>
          <p:cNvSpPr txBox="1"/>
          <p:nvPr/>
        </p:nvSpPr>
        <p:spPr>
          <a:xfrm>
            <a:off x="1543877" y="2616033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dirty="0" smtClean="0"/>
              <a:t>Jul. 2019</a:t>
            </a:r>
            <a:endParaRPr lang="es-EC" sz="700" dirty="0"/>
          </a:p>
        </p:txBody>
      </p:sp>
      <p:cxnSp>
        <p:nvCxnSpPr>
          <p:cNvPr id="127" name="Conector recto 126"/>
          <p:cNvCxnSpPr/>
          <p:nvPr/>
        </p:nvCxnSpPr>
        <p:spPr>
          <a:xfrm>
            <a:off x="1705049" y="1873446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/>
          <p:cNvCxnSpPr/>
          <p:nvPr/>
        </p:nvCxnSpPr>
        <p:spPr>
          <a:xfrm>
            <a:off x="2014514" y="1858501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128"/>
          <p:cNvCxnSpPr/>
          <p:nvPr/>
        </p:nvCxnSpPr>
        <p:spPr>
          <a:xfrm>
            <a:off x="2330861" y="1873446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129"/>
          <p:cNvCxnSpPr/>
          <p:nvPr/>
        </p:nvCxnSpPr>
        <p:spPr>
          <a:xfrm>
            <a:off x="2662513" y="1866847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/>
          <p:cNvCxnSpPr/>
          <p:nvPr/>
        </p:nvCxnSpPr>
        <p:spPr>
          <a:xfrm>
            <a:off x="2977549" y="1873446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/>
          <p:cNvCxnSpPr/>
          <p:nvPr/>
        </p:nvCxnSpPr>
        <p:spPr>
          <a:xfrm>
            <a:off x="3299906" y="1885146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/>
          <p:cNvCxnSpPr/>
          <p:nvPr/>
        </p:nvCxnSpPr>
        <p:spPr>
          <a:xfrm>
            <a:off x="3609711" y="1895390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/>
          <p:cNvCxnSpPr/>
          <p:nvPr/>
        </p:nvCxnSpPr>
        <p:spPr>
          <a:xfrm>
            <a:off x="3946073" y="1883650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/>
          <p:cNvCxnSpPr/>
          <p:nvPr/>
        </p:nvCxnSpPr>
        <p:spPr>
          <a:xfrm>
            <a:off x="4262080" y="1883649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135"/>
          <p:cNvCxnSpPr/>
          <p:nvPr/>
        </p:nvCxnSpPr>
        <p:spPr>
          <a:xfrm>
            <a:off x="4565650" y="1883649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/>
          <p:cNvCxnSpPr/>
          <p:nvPr/>
        </p:nvCxnSpPr>
        <p:spPr>
          <a:xfrm>
            <a:off x="4887892" y="1883649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/>
          <p:cNvCxnSpPr/>
          <p:nvPr/>
        </p:nvCxnSpPr>
        <p:spPr>
          <a:xfrm>
            <a:off x="5220142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138"/>
          <p:cNvCxnSpPr/>
          <p:nvPr/>
        </p:nvCxnSpPr>
        <p:spPr>
          <a:xfrm>
            <a:off x="5561961" y="1891665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/>
          <p:cNvCxnSpPr/>
          <p:nvPr/>
        </p:nvCxnSpPr>
        <p:spPr>
          <a:xfrm>
            <a:off x="5874381" y="1920790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/>
          <p:cNvCxnSpPr/>
          <p:nvPr/>
        </p:nvCxnSpPr>
        <p:spPr>
          <a:xfrm>
            <a:off x="6191022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/>
          <p:cNvCxnSpPr/>
          <p:nvPr/>
        </p:nvCxnSpPr>
        <p:spPr>
          <a:xfrm>
            <a:off x="6521034" y="1891665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142"/>
          <p:cNvCxnSpPr/>
          <p:nvPr/>
        </p:nvCxnSpPr>
        <p:spPr>
          <a:xfrm>
            <a:off x="6837041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/>
          <p:cNvCxnSpPr/>
          <p:nvPr/>
        </p:nvCxnSpPr>
        <p:spPr>
          <a:xfrm>
            <a:off x="7149947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/>
          <p:cNvCxnSpPr/>
          <p:nvPr/>
        </p:nvCxnSpPr>
        <p:spPr>
          <a:xfrm>
            <a:off x="7466102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145"/>
          <p:cNvCxnSpPr/>
          <p:nvPr/>
        </p:nvCxnSpPr>
        <p:spPr>
          <a:xfrm>
            <a:off x="7799959" y="1883648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/>
          <p:cNvCxnSpPr/>
          <p:nvPr/>
        </p:nvCxnSpPr>
        <p:spPr>
          <a:xfrm>
            <a:off x="8112865" y="1891665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147"/>
          <p:cNvCxnSpPr/>
          <p:nvPr/>
        </p:nvCxnSpPr>
        <p:spPr>
          <a:xfrm>
            <a:off x="8424026" y="1891665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/>
          <p:cNvCxnSpPr/>
          <p:nvPr/>
        </p:nvCxnSpPr>
        <p:spPr>
          <a:xfrm>
            <a:off x="8729226" y="1917065"/>
            <a:ext cx="0" cy="35853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de flecha 153"/>
          <p:cNvCxnSpPr/>
          <p:nvPr/>
        </p:nvCxnSpPr>
        <p:spPr>
          <a:xfrm flipH="1">
            <a:off x="2075063" y="1854328"/>
            <a:ext cx="11884" cy="364805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n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adroTexto 105"/>
          <p:cNvSpPr txBox="1"/>
          <p:nvPr/>
        </p:nvSpPr>
        <p:spPr>
          <a:xfrm>
            <a:off x="793642" y="321428"/>
            <a:ext cx="75567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Fin de la Presentación</a:t>
            </a:r>
            <a:r>
              <a:rPr lang="es-EC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 </a:t>
            </a:r>
            <a:r>
              <a:rPr lang="es-EC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BANCO MUNDIAL </a:t>
            </a:r>
          </a:p>
          <a:p>
            <a:pPr algn="ctr"/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UNIVERSALIZACIÓN DEL ALCANTARILLADO SANITARIO DEL SUR Y NORESTE DE GUAYAQUIL</a:t>
            </a:r>
          </a:p>
          <a:p>
            <a:pPr algn="ctr"/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CUENCA LAS ESCLUSAS </a:t>
            </a:r>
          </a:p>
          <a:p>
            <a:pPr algn="ctr"/>
            <a:r>
              <a:rPr lang="es-EC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CUENCA LOS MERINOS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5789838"/>
            <a:ext cx="3816096" cy="10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3441</TotalTime>
  <Words>397</Words>
  <Application>Microsoft Office PowerPoint</Application>
  <PresentationFormat>Presentación en pantalla (4:3)</PresentationFormat>
  <Paragraphs>169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Garcia</dc:creator>
  <cp:lastModifiedBy>Cristian Cardenas</cp:lastModifiedBy>
  <cp:revision>34</cp:revision>
  <cp:lastPrinted>2019-07-12T15:08:23Z</cp:lastPrinted>
  <dcterms:created xsi:type="dcterms:W3CDTF">2019-07-09T14:58:30Z</dcterms:created>
  <dcterms:modified xsi:type="dcterms:W3CDTF">2019-07-12T16:20:32Z</dcterms:modified>
</cp:coreProperties>
</file>